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Anaheim"/>
      <p:regular r:id="rId34"/>
    </p:embeddedFont>
    <p:embeddedFont>
      <p:font typeface="Bebas Neue"/>
      <p:regular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  <p:embeddedFont>
      <p:font typeface="Nanum Gothic"/>
      <p:regular r:id="rId42"/>
      <p:bold r:id="rId43"/>
    </p:embeddedFont>
    <p:embeddedFont>
      <p:font typeface="Source Sans Pr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slide" Target="slides/slide14.xml"/><Relationship Id="rId42" Type="http://schemas.openxmlformats.org/officeDocument/2006/relationships/font" Target="fonts/NanumGothic-regular.fntdata"/><Relationship Id="rId41" Type="http://schemas.openxmlformats.org/officeDocument/2006/relationships/font" Target="fonts/MontserratExtraBold-boldItalic.fntdata"/><Relationship Id="rId22" Type="http://schemas.openxmlformats.org/officeDocument/2006/relationships/slide" Target="slides/slide16.xml"/><Relationship Id="rId44" Type="http://schemas.openxmlformats.org/officeDocument/2006/relationships/font" Target="fonts/SourceSansPro-regular.fntdata"/><Relationship Id="rId21" Type="http://schemas.openxmlformats.org/officeDocument/2006/relationships/slide" Target="slides/slide15.xml"/><Relationship Id="rId43" Type="http://schemas.openxmlformats.org/officeDocument/2006/relationships/font" Target="fonts/NanumGothic-bold.fntdata"/><Relationship Id="rId24" Type="http://schemas.openxmlformats.org/officeDocument/2006/relationships/slide" Target="slides/slide18.xml"/><Relationship Id="rId46" Type="http://schemas.openxmlformats.org/officeDocument/2006/relationships/font" Target="fonts/SourceSansPro-italic.fntdata"/><Relationship Id="rId23" Type="http://schemas.openxmlformats.org/officeDocument/2006/relationships/slide" Target="slides/slide17.xml"/><Relationship Id="rId45" Type="http://schemas.openxmlformats.org/officeDocument/2006/relationships/font" Target="fonts/SourceSansPr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SourceSansPr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6.xml"/><Relationship Id="rId34" Type="http://schemas.openxmlformats.org/officeDocument/2006/relationships/font" Target="fonts/Anaheim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bold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e5e833012_1_19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e5e833012_1_19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안녕하세요. 저는 8조 조장인 윤상건입니다. 그럼 8조 PaperFlow 발표를 시작하겠습니다.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e5e833012_4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e5e833012_4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첫번째, 기본 정보 열람 기능에서는 논문을 검색할 수 있고, 검색된 논문의 기본적인 정보를 확인할 수 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67ba7bdc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67ba7bdc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두번째, 논문 흐름 기능은 각 논문과 관련된 과거의 논문들과 최근의 논문들을 레퍼런스를 기반으로 시간 순서대로 보여주는 기능입니다. 이를 통해 사용자가 관심있는 논문이 어떤 연구를 기반으로 시작되었고, 최근에는 어떻게 후속 연구가 진행되고 있는지 확인할 수 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e5e833012_4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e5e833012_4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세번째, 연구 키워드 시각화 기능은 아래의 사진처럼 논문에서 등장한 키워드들의 관련성을 네트워크 형태로 시각화하여 제공하는 기능입니다.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5e833012_4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e5e833012_4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네번째, 연구 통계 기능은, 월 단위로 투고된 논문들의 정보에 대해 통계 및 시각화를 한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마지막, 뉴스레터 기능은 이렇게 만들어진 통계나 이슈에 대해 소개하는 뉴스레터를 구독 및 발송할 수 있도록 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위의 다섯가지 기능들에 대해서는 시연에서 좀 더 자세히 다루도록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e5e833012_4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e5e833012_4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이렇게 만들어진 저희 서비스는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비전문 분야라도 관심 논문에 대해 과거부터 현재까지의 연구 흐름을 쉽게 파악할 수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시각적 도구로 특정 분야, 특정 기간에 진행되었던 연구의 동향을 쉽게 파악할 수 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비전문 분야라도 키워드를 이용하여 최신 관련 분야를 쉽게 발견 및 탐색할 수 있을 것이라는 기대 효과를 갖고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e5e833012_1_19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e5e833012_1_19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Paperflow의 개발 과정에 대해 소개드리겠습니다.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a61b65a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a61b65a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먼저 저희는 기본 논문 정보와 논문 흐름 기능을 위해 Sematic Scholar에서 CS 분야의 논문 1400만개를 이용하여 DB를 구축했습니다.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ArXiv는 월 단위의 데이터 수집이 가능하기 때문에, 2017년 이후의 CS 분야 논문, 21만개를 수집하여 연구 키워드 시각화, 연구 통계, 뉴스레터 기능을 개발했습니다.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e5e833012_4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e5e833012_4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PaperFlow는 리액트와 기타 라이브러리로 프론트를 구성하였고, 백엔드는 파이썬의 장고로 API 서버를 구축하였고, MySQL과 elasticSearch를 이용하여 DB를 구축하였습니다. 이렇게 개발된 서비스를 도커와 AWS의 ECS, RDS를 이용하여 배포하였습니다.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e5e833012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e5e833012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 팀원 모두 데이터 분석 부분의 업무를 나누어 진행했으며,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김태영 학우는 백엔드, DB 구축을 담당했고,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저, 윤상건은 풀스택, AWS 배포를,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이민종 학우는 풀스택, 데이터 시각화를 담당했습니다.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67ba7bdc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67ba7bdc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원활할 개발을 위해 Trello로 개발 진행 상황을 확인 및 공유했고,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Github으로 프로젝트를 관리했고, 디스코드와 구글 드라이브로 의사소통 및 상황 공유를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e5e833012_1_19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e5e833012_1_19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크게 기존 문제점과, 저희가 개발한 솔루션인 PaperFlow, 그리고 개발 과정 순으로 말씀드리겠습니다.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94de4c1a3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94de4c1a3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저희는 조헌기 멘토님의 도움을 받아 프로젝트를 진행했으며,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40회 이상 메일을 주고 받으며, 여러 도움을 받았습니다.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특히 멘토님께서 논문에 친숙하셨기 때문에 소비자 입장에서의 경험을 공유받아 서비스를 상당히 개선할 수 있었다고 생각합니다. 그 외에도, 참고할만한 타 서비스를 추천해주시거나 기술적인 조언 등을 받아 프로젝트의 완성도를 키울 수 있었다고 생각합니다.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67ba7bdc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67ba7bdc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프로젝트를 확장했을 때, 추가적으로 개발할 수 있는 요소로는,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CS 이외의 분야도 서비스 대상으로 확장할 수 있고,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로그인을 통한 개인 맞춤 기능이나, 논문 요약 서비스 같은 추가적인 기능도 생각 중에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이와 같은 추가 개발을 통해 다른 논문 정보 제공 서비스와의 경쟁력을 가질 수 있을 거라고 생각합니다.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e5e833012_4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e5e833012_4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PaperFlow 소개였습니다. 다음으로 실시간 시연을 진행하겠습니다.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e5e833012_4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ce5e833012_4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끝으로, Appendix는 참고 자료로 사용해주셨으면 좋겠습니다.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b4a170d1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b4a170d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페이지는 논</a:t>
            </a:r>
            <a:r>
              <a:rPr lang="ko"/>
              <a:t>문 흐름 그래프를 생성하는 알고리즘을 표현한 그림입니다.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7e16a42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7e16a42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페이지는 논문 흐름 그래프를 생성하는 알고리즘을 표현한 그림입니다.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94de4c1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d94de4c1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페이지는 간단히 표현한 Use Case Diagram 입니다.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ce5e833012_4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ce5e833012_4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페이지는 배포 과정에서의 구조를 표현한 그림입니다.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e5e833012_1_19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e5e833012_1_19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문제점에 대해서 살펴보겠습니다.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e5e833012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e5e833012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대표적인 논문 제공 서비스에는 구글 스칼라, 리서치게이트, 마이크로소프트 아카데믹 등이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이런 논문 검색 서비스 플랫폼은 특정 논문에 대한 정보 전달에 집중하고 있다라는 특징을 갖고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때문에, 여러 논문 간 정보 전달 요소가 존재하지 않아 흐름 파악이 어렵고, 연관된 핵심 논문을 찾기가 어렵습니다.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5e833012_1_20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e5e833012_1_20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이런 생각을 바탕으로, 다른 연구자들은 어떻게 생각하는 지에 대해 해외 온라인 커뮤니티에서 설문조사를 진행했습니다.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 결과 총 53개의 응답을 받았고, 오른쪽 그래프에서 보시는 바와 같이 그 중 약 80% 가까이가 생소한 분야에서 연구 흐름을 파악하는데 어려움을 겪었다고 응답했습니다. 뿐만 아니라, 주변에 논문을 자주 접하시는 또는 접해본 분들의 의견도 저희가 지적한 문제에 공감하는 것을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e5e833012_1_20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e5e833012_1_20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정리해보면, 기존 분야의 최신 연구 흐름을 따라잡기 어렵고, 수 많은 논문들 중에서 핵심 논문이 무엇인지, 어떤 논문이 본인의 관심사와 가까운지 파악하기 어렵다는 문제가 존재했습니다.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e5e833012_4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e5e833012_4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저희가 개발하게 된 솔루션이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e5e833012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e5e833012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PaperFlow입니다.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PaperFlow는 특정 논문이나 연구 분야에서의 동향에 대해 쉽고 빠르게 파악할 수 있는 자료를 제공하는 웹 서비스입니다.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각 논문이나 연구 분야와 관련된 추가 정보를 제공함으로써 연구 동향을 쉽고 빠르게 도와주고자 PaperFlow를 개발하게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e5e833012_4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e5e833012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PaperFlow의 핵심 서비스에는 기본 정보 열람, 논문 흐름, 연구 키워드 시각화, 연구 통계, 뉴스레터로 크게 5가지의 기능을 제공합니다.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6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62189" t="3688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346300" y="759479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121" r="56600" t="0"/>
          <a:stretch/>
        </p:blipFill>
        <p:spPr>
          <a:xfrm rot="5400000">
            <a:off x="2173400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4572000" y="2150850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4572110" y="1337825"/>
            <a:ext cx="3852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4572000" y="3132175"/>
            <a:ext cx="3852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2394138" y="1363277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 rot="5400000">
            <a:off x="-1175953" y="1250799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524950" y="463240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58329" l="0" r="69490" t="3688"/>
          <a:stretch/>
        </p:blipFill>
        <p:spPr>
          <a:xfrm>
            <a:off x="7895050" y="4022375"/>
            <a:ext cx="1248950" cy="11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6"/>
          <p:cNvSpPr/>
          <p:nvPr/>
        </p:nvSpPr>
        <p:spPr>
          <a:xfrm>
            <a:off x="318150" y="138300"/>
            <a:ext cx="803700" cy="80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719875" y="2514375"/>
            <a:ext cx="3735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4688650" y="2530475"/>
            <a:ext cx="3735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720025" y="2982600"/>
            <a:ext cx="37353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4" type="subTitle"/>
          </p:nvPr>
        </p:nvSpPr>
        <p:spPr>
          <a:xfrm>
            <a:off x="4688655" y="2982600"/>
            <a:ext cx="37353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48636" l="64303" r="0" t="0"/>
          <a:stretch/>
        </p:blipFill>
        <p:spPr>
          <a:xfrm flipH="1" rot="-5400000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64750" l="70816" r="0" t="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22215" t="0"/>
          <a:stretch/>
        </p:blipFill>
        <p:spPr>
          <a:xfrm>
            <a:off x="6054800" y="540000"/>
            <a:ext cx="3007950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1388275"/>
            <a:ext cx="44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720000" y="2290450"/>
            <a:ext cx="44304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 flipH="1">
            <a:off x="5270848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/>
          <p:nvPr/>
        </p:nvSpPr>
        <p:spPr>
          <a:xfrm flipH="1">
            <a:off x="6594475" y="14194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1388100" y="1199575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20"/>
          <p:cNvSpPr/>
          <p:nvPr/>
        </p:nvSpPr>
        <p:spPr>
          <a:xfrm flipH="1">
            <a:off x="7271700" y="641925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b="37830" l="35695" r="0" t="0"/>
          <a:stretch/>
        </p:blipFill>
        <p:spPr>
          <a:xfrm flipH="1">
            <a:off x="6705601" y="3443923"/>
            <a:ext cx="2438399" cy="16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127347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948600" y="645000"/>
            <a:ext cx="4105500" cy="19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948600" y="2244875"/>
            <a:ext cx="4105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b="0" l="122" r="62835" t="0"/>
          <a:stretch/>
        </p:blipFill>
        <p:spPr>
          <a:xfrm rot="5400000">
            <a:off x="2327738" y="2957011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/>
          <p:nvPr/>
        </p:nvSpPr>
        <p:spPr>
          <a:xfrm flipH="1">
            <a:off x="5295898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 flipH="1">
            <a:off x="6841500" y="1282950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720000" y="680250"/>
            <a:ext cx="46557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720000" y="2437350"/>
            <a:ext cx="35124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55452" l="0" r="32432" t="0"/>
          <a:stretch/>
        </p:blipFill>
        <p:spPr>
          <a:xfrm flipH="1">
            <a:off x="0" y="3886201"/>
            <a:ext cx="27694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/>
          <p:nvPr/>
        </p:nvSpPr>
        <p:spPr>
          <a:xfrm flipH="1">
            <a:off x="7798375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b="0" l="0" r="4933" t="0"/>
          <a:stretch/>
        </p:blipFill>
        <p:spPr>
          <a:xfrm>
            <a:off x="2423813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 flipH="1">
            <a:off x="3995850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 txBox="1"/>
          <p:nvPr>
            <p:ph hasCustomPrompt="1" type="title"/>
          </p:nvPr>
        </p:nvSpPr>
        <p:spPr>
          <a:xfrm>
            <a:off x="941550" y="1692300"/>
            <a:ext cx="72609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1284000" y="326707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3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4253825" y="540000"/>
            <a:ext cx="41703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b="0" l="56931" r="0" t="0"/>
          <a:stretch/>
        </p:blipFill>
        <p:spPr>
          <a:xfrm>
            <a:off x="0" y="239350"/>
            <a:ext cx="1346999" cy="22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 flipH="1">
            <a:off x="5512488" y="3545052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/>
          <p:nvPr/>
        </p:nvSpPr>
        <p:spPr>
          <a:xfrm flipH="1">
            <a:off x="6054512" y="2646579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 rotWithShape="1">
          <a:blip r:embed="rId2">
            <a:alphaModFix/>
          </a:blip>
          <a:srcRect b="0" l="0" r="25317" t="0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6"/>
          <p:cNvSpPr txBox="1"/>
          <p:nvPr>
            <p:ph hasCustomPrompt="1" idx="2" type="title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26"/>
          <p:cNvSpPr txBox="1"/>
          <p:nvPr>
            <p:ph idx="1" type="subTitle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3" type="title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6"/>
          <p:cNvSpPr txBox="1"/>
          <p:nvPr>
            <p:ph hasCustomPrompt="1" idx="4" type="title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26"/>
          <p:cNvSpPr txBox="1"/>
          <p:nvPr>
            <p:ph idx="5" type="subTitle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6" type="title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7" type="title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8" type="subTitle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9" type="title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6"/>
          <p:cNvSpPr txBox="1"/>
          <p:nvPr>
            <p:ph hasCustomPrompt="1" idx="13" type="title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26"/>
          <p:cNvSpPr txBox="1"/>
          <p:nvPr>
            <p:ph idx="14" type="subTitle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8065250" y="-303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 b="0" l="0" r="46486" t="37729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/>
          <p:nvPr/>
        </p:nvSpPr>
        <p:spPr>
          <a:xfrm flipH="1">
            <a:off x="1000149" y="675438"/>
            <a:ext cx="7143750" cy="3792625"/>
          </a:xfrm>
          <a:custGeom>
            <a:rect b="b" l="l" r="r" t="t"/>
            <a:pathLst>
              <a:path extrusionOk="0" h="151705" w="28575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2" type="subTitle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3" type="subTitle"/>
          </p:nvPr>
        </p:nvSpPr>
        <p:spPr>
          <a:xfrm>
            <a:off x="720025" y="2016625"/>
            <a:ext cx="38520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4" type="subTitle"/>
          </p:nvPr>
        </p:nvSpPr>
        <p:spPr>
          <a:xfrm>
            <a:off x="4572000" y="3273600"/>
            <a:ext cx="38520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>
            <a:off x="6476076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7413100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/>
          <p:nvPr/>
        </p:nvSpPr>
        <p:spPr>
          <a:xfrm>
            <a:off x="-1254650" y="388225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b="0" l="72413" r="4468" t="0"/>
          <a:stretch/>
        </p:blipFill>
        <p:spPr>
          <a:xfrm rot="-5400000">
            <a:off x="1954550" y="3247507"/>
            <a:ext cx="1044801" cy="32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2" type="title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29"/>
          <p:cNvSpPr txBox="1"/>
          <p:nvPr>
            <p:ph idx="1" type="subTitle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3" type="title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29"/>
          <p:cNvSpPr txBox="1"/>
          <p:nvPr>
            <p:ph idx="4" type="subTitle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5" type="title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29"/>
          <p:cNvSpPr txBox="1"/>
          <p:nvPr>
            <p:ph idx="6" type="subTitle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2" type="title"/>
          </p:nvPr>
        </p:nvSpPr>
        <p:spPr>
          <a:xfrm>
            <a:off x="1195850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1195863" y="2094725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3" type="title"/>
          </p:nvPr>
        </p:nvSpPr>
        <p:spPr>
          <a:xfrm>
            <a:off x="5081030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30"/>
          <p:cNvSpPr txBox="1"/>
          <p:nvPr>
            <p:ph idx="4" type="subTitle"/>
          </p:nvPr>
        </p:nvSpPr>
        <p:spPr>
          <a:xfrm>
            <a:off x="5081043" y="2094725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idx="5" type="title"/>
          </p:nvPr>
        </p:nvSpPr>
        <p:spPr>
          <a:xfrm>
            <a:off x="1195863" y="3604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30"/>
          <p:cNvSpPr txBox="1"/>
          <p:nvPr>
            <p:ph idx="6" type="subTitle"/>
          </p:nvPr>
        </p:nvSpPr>
        <p:spPr>
          <a:xfrm>
            <a:off x="1195863" y="3960050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7" type="title"/>
          </p:nvPr>
        </p:nvSpPr>
        <p:spPr>
          <a:xfrm>
            <a:off x="5081043" y="3604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30"/>
          <p:cNvSpPr txBox="1"/>
          <p:nvPr>
            <p:ph idx="8" type="subTitle"/>
          </p:nvPr>
        </p:nvSpPr>
        <p:spPr>
          <a:xfrm>
            <a:off x="5081043" y="3960050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72414" r="-31446" t="0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 rotWithShape="1">
          <a:blip r:embed="rId2">
            <a:alphaModFix/>
          </a:blip>
          <a:srcRect b="0" l="72414" r="-31446" t="0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2" type="title"/>
          </p:nvPr>
        </p:nvSpPr>
        <p:spPr>
          <a:xfrm>
            <a:off x="720000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720000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1"/>
          <p:cNvSpPr txBox="1"/>
          <p:nvPr>
            <p:ph idx="3" type="title"/>
          </p:nvPr>
        </p:nvSpPr>
        <p:spPr>
          <a:xfrm>
            <a:off x="3301325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1"/>
          <p:cNvSpPr txBox="1"/>
          <p:nvPr>
            <p:ph idx="4" type="subTitle"/>
          </p:nvPr>
        </p:nvSpPr>
        <p:spPr>
          <a:xfrm>
            <a:off x="3301325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5" type="title"/>
          </p:nvPr>
        </p:nvSpPr>
        <p:spPr>
          <a:xfrm>
            <a:off x="720000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31"/>
          <p:cNvSpPr txBox="1"/>
          <p:nvPr>
            <p:ph idx="6" type="subTitle"/>
          </p:nvPr>
        </p:nvSpPr>
        <p:spPr>
          <a:xfrm>
            <a:off x="720000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1"/>
          <p:cNvSpPr txBox="1"/>
          <p:nvPr>
            <p:ph idx="7" type="title"/>
          </p:nvPr>
        </p:nvSpPr>
        <p:spPr>
          <a:xfrm>
            <a:off x="3301325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31"/>
          <p:cNvSpPr txBox="1"/>
          <p:nvPr>
            <p:ph idx="8" type="subTitle"/>
          </p:nvPr>
        </p:nvSpPr>
        <p:spPr>
          <a:xfrm>
            <a:off x="3301325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9" type="title"/>
          </p:nvPr>
        </p:nvSpPr>
        <p:spPr>
          <a:xfrm>
            <a:off x="5882650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31"/>
          <p:cNvSpPr txBox="1"/>
          <p:nvPr>
            <p:ph idx="13" type="subTitle"/>
          </p:nvPr>
        </p:nvSpPr>
        <p:spPr>
          <a:xfrm>
            <a:off x="5882650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4" type="title"/>
          </p:nvPr>
        </p:nvSpPr>
        <p:spPr>
          <a:xfrm>
            <a:off x="5882650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31"/>
          <p:cNvSpPr txBox="1"/>
          <p:nvPr>
            <p:ph idx="15" type="subTitle"/>
          </p:nvPr>
        </p:nvSpPr>
        <p:spPr>
          <a:xfrm>
            <a:off x="5882650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1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hasCustomPrompt="1" type="title"/>
          </p:nvPr>
        </p:nvSpPr>
        <p:spPr>
          <a:xfrm>
            <a:off x="2728450" y="1713000"/>
            <a:ext cx="5695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" name="Google Shape;191;p32"/>
          <p:cNvSpPr txBox="1"/>
          <p:nvPr>
            <p:ph idx="1" type="subTitle"/>
          </p:nvPr>
        </p:nvSpPr>
        <p:spPr>
          <a:xfrm>
            <a:off x="2728450" y="2419022"/>
            <a:ext cx="5695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hasCustomPrompt="1" idx="2" type="title"/>
          </p:nvPr>
        </p:nvSpPr>
        <p:spPr>
          <a:xfrm>
            <a:off x="2728450" y="3169131"/>
            <a:ext cx="5695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3" name="Google Shape;193;p32"/>
          <p:cNvSpPr txBox="1"/>
          <p:nvPr>
            <p:ph idx="3" type="subTitle"/>
          </p:nvPr>
        </p:nvSpPr>
        <p:spPr>
          <a:xfrm>
            <a:off x="2728450" y="3875152"/>
            <a:ext cx="5695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122" r="62835" t="0"/>
          <a:stretch/>
        </p:blipFill>
        <p:spPr>
          <a:xfrm rot="10800000">
            <a:off x="164613" y="1268086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 rot="10800000">
            <a:off x="5466157" y="38325"/>
            <a:ext cx="3545443" cy="1362071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 flipH="1">
            <a:off x="794650" y="1995675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4834200" y="1420650"/>
            <a:ext cx="33276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33"/>
          <p:cNvSpPr txBox="1"/>
          <p:nvPr/>
        </p:nvSpPr>
        <p:spPr>
          <a:xfrm>
            <a:off x="4572000" y="3205675"/>
            <a:ext cx="38520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illustrations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5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33"/>
          <p:cNvSpPr/>
          <p:nvPr/>
        </p:nvSpPr>
        <p:spPr>
          <a:xfrm flipH="1">
            <a:off x="-1313981" y="206874"/>
            <a:ext cx="4411532" cy="4729544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6">
            <a:alphaModFix/>
          </a:blip>
          <a:srcRect b="0" l="0" r="4933" t="0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>
            <a:off x="-6008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 flipH="1">
            <a:off x="-2010349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rot="10800000">
            <a:off x="6484914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 flipH="1" rot="10800000">
            <a:off x="7421938" y="455187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 rot="10800000">
            <a:off x="-6008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 rot="10800000">
            <a:off x="-2010349" y="455187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>
            <a:off x="6484914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7421938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1.png"/><Relationship Id="rId13" Type="http://schemas.openxmlformats.org/officeDocument/2006/relationships/image" Target="../media/image26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5" Type="http://schemas.openxmlformats.org/officeDocument/2006/relationships/image" Target="../media/image27.png"/><Relationship Id="rId14" Type="http://schemas.openxmlformats.org/officeDocument/2006/relationships/image" Target="../media/image25.png"/><Relationship Id="rId16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hyperlink" Target="https://bit.ly/37Mcbbv" TargetMode="External"/><Relationship Id="rId6" Type="http://schemas.openxmlformats.org/officeDocument/2006/relationships/hyperlink" Target="https://bit.ly/2UerC8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namu.wiki/w/%E2%80%B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PaperFlow</a:t>
            </a:r>
            <a:endParaRPr/>
          </a:p>
        </p:txBody>
      </p:sp>
      <p:sp>
        <p:nvSpPr>
          <p:cNvPr id="223" name="Google Shape;223;p37"/>
          <p:cNvSpPr txBox="1"/>
          <p:nvPr>
            <p:ph idx="1" type="subTitle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2021 캡스톤 디자인 8조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37"/>
          <p:cNvSpPr txBox="1"/>
          <p:nvPr>
            <p:ph idx="4294967295" type="subTitle"/>
          </p:nvPr>
        </p:nvSpPr>
        <p:spPr>
          <a:xfrm>
            <a:off x="720000" y="3373475"/>
            <a:ext cx="3327600" cy="13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20191632	 윤상건 (팀장)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20160729	 김태영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20181656	 이민종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/>
          <p:nvPr/>
        </p:nvSpPr>
        <p:spPr>
          <a:xfrm>
            <a:off x="0" y="4416000"/>
            <a:ext cx="918300" cy="2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6"/>
          <p:cNvSpPr/>
          <p:nvPr/>
        </p:nvSpPr>
        <p:spPr>
          <a:xfrm rot="5400000">
            <a:off x="396450" y="4621650"/>
            <a:ext cx="727500" cy="3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6"/>
          <p:cNvSpPr txBox="1"/>
          <p:nvPr>
            <p:ph idx="2" type="subTitle"/>
          </p:nvPr>
        </p:nvSpPr>
        <p:spPr>
          <a:xfrm>
            <a:off x="785175" y="1576400"/>
            <a:ext cx="40959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논문 검색 기능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제공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검색한 논문에 대한 </a:t>
            </a: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기본 정보 제공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8436650" y="-184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6"/>
          <p:cNvSpPr txBox="1"/>
          <p:nvPr/>
        </p:nvSpPr>
        <p:spPr>
          <a:xfrm>
            <a:off x="1548575" y="4581800"/>
            <a:ext cx="164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 논문 검색 기능 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6228425" y="4581800"/>
            <a:ext cx="140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 논문 기본 정보 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5" name="Google Shape;355;p46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1 - 기본 정보 열람</a:t>
            </a:r>
            <a:endParaRPr b="1"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13" y="2631400"/>
            <a:ext cx="4408724" cy="178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000" y="1719575"/>
            <a:ext cx="4294149" cy="269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/>
          <p:nvPr/>
        </p:nvSpPr>
        <p:spPr>
          <a:xfrm>
            <a:off x="8436650" y="-184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7"/>
          <p:cNvSpPr txBox="1"/>
          <p:nvPr/>
        </p:nvSpPr>
        <p:spPr>
          <a:xfrm>
            <a:off x="720000" y="1443575"/>
            <a:ext cx="37353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각 논문 별로 관련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과거 논문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최신 논문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을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시간 순으로 제공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연구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진행 흐름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파악을 도움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레퍼런스 기반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A/B 테스트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의 형태로 성능 개선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0" y="4416000"/>
            <a:ext cx="918300" cy="2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/>
          <p:nvPr/>
        </p:nvSpPr>
        <p:spPr>
          <a:xfrm rot="5400000">
            <a:off x="396450" y="4621650"/>
            <a:ext cx="727500" cy="3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70200"/>
            <a:ext cx="4433649" cy="377117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2 - 논문 흐름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2525143" y="2374025"/>
            <a:ext cx="17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더 자세한 원리는 Appendix 참고</a:t>
            </a:r>
            <a:endParaRPr b="1"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2525143" y="2845275"/>
            <a:ext cx="17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더 자세한 원리는 Appendix 참고</a:t>
            </a:r>
            <a:endParaRPr b="1"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160750" y="93325"/>
            <a:ext cx="1208100" cy="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8"/>
          <p:cNvSpPr txBox="1"/>
          <p:nvPr>
            <p:ph idx="1" type="body"/>
          </p:nvPr>
        </p:nvSpPr>
        <p:spPr>
          <a:xfrm>
            <a:off x="720000" y="1152475"/>
            <a:ext cx="77040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논문에서 등장한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키워드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들의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관련성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을 네트워크 형태로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(월 단위)</a:t>
            </a:r>
            <a:endParaRPr sz="14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</a:pP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생소한 분야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연구 분야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를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탐색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하고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발견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있도록 도움</a:t>
            </a:r>
            <a:endParaRPr sz="14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3583450" y="4804800"/>
            <a:ext cx="164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&lt; 키워드 그래프 예시 &gt;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49" y="1926374"/>
            <a:ext cx="3615000" cy="2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3 - 연구 키워드 시각화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9"/>
          <p:cNvSpPr/>
          <p:nvPr/>
        </p:nvSpPr>
        <p:spPr>
          <a:xfrm>
            <a:off x="8436650" y="-184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9"/>
          <p:cNvSpPr txBox="1"/>
          <p:nvPr>
            <p:ph idx="2" type="subTitle"/>
          </p:nvPr>
        </p:nvSpPr>
        <p:spPr>
          <a:xfrm>
            <a:off x="720000" y="1359350"/>
            <a:ext cx="7053000" cy="17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월 단위로 투고된 논문들의 정보에 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대해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통계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연구 동향 파악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도움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49"/>
          <p:cNvSpPr/>
          <p:nvPr/>
        </p:nvSpPr>
        <p:spPr>
          <a:xfrm>
            <a:off x="0" y="4416000"/>
            <a:ext cx="918300" cy="2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"/>
          <p:cNvSpPr/>
          <p:nvPr/>
        </p:nvSpPr>
        <p:spPr>
          <a:xfrm rot="5400000">
            <a:off x="396450" y="4621650"/>
            <a:ext cx="727500" cy="3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400" y="1176188"/>
            <a:ext cx="4142475" cy="279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>
            <p:ph type="title"/>
          </p:nvPr>
        </p:nvSpPr>
        <p:spPr>
          <a:xfrm>
            <a:off x="488250" y="3429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5 - 뉴스레터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49"/>
          <p:cNvSpPr txBox="1"/>
          <p:nvPr>
            <p:ph idx="2" type="subTitle"/>
          </p:nvPr>
        </p:nvSpPr>
        <p:spPr>
          <a:xfrm>
            <a:off x="843300" y="4250850"/>
            <a:ext cx="70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통계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이슈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대해 소개하는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뉴스레터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를 이메일을 통해 구독 및 발송</a:t>
            </a:r>
            <a:endParaRPr b="1"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49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4 - 연구 통계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0"/>
          <p:cNvSpPr/>
          <p:nvPr/>
        </p:nvSpPr>
        <p:spPr>
          <a:xfrm>
            <a:off x="1128975" y="3709150"/>
            <a:ext cx="6955200" cy="1020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0"/>
          <p:cNvSpPr/>
          <p:nvPr/>
        </p:nvSpPr>
        <p:spPr>
          <a:xfrm rot="5400000">
            <a:off x="4487475" y="1137250"/>
            <a:ext cx="921300" cy="6164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0"/>
          <p:cNvSpPr txBox="1"/>
          <p:nvPr/>
        </p:nvSpPr>
        <p:spPr>
          <a:xfrm>
            <a:off x="1996475" y="3845950"/>
            <a:ext cx="5627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비전문 분야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라도 </a:t>
            </a: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키워드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를 이용하여 최신 관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련 분야를 쉽게 발견 및 탐색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50"/>
          <p:cNvSpPr/>
          <p:nvPr/>
        </p:nvSpPr>
        <p:spPr>
          <a:xfrm>
            <a:off x="1128975" y="2482425"/>
            <a:ext cx="6955200" cy="1020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0"/>
          <p:cNvSpPr/>
          <p:nvPr/>
        </p:nvSpPr>
        <p:spPr>
          <a:xfrm rot="5400000">
            <a:off x="4487475" y="-89475"/>
            <a:ext cx="921300" cy="6164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0"/>
          <p:cNvSpPr txBox="1"/>
          <p:nvPr/>
        </p:nvSpPr>
        <p:spPr>
          <a:xfrm>
            <a:off x="1996475" y="2619225"/>
            <a:ext cx="5768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시각적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도구로 </a:t>
            </a: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분야, 특정 기간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진행되었던 연구의 동향을 쉽게 파악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" name="Google Shape;404;p50"/>
          <p:cNvSpPr/>
          <p:nvPr/>
        </p:nvSpPr>
        <p:spPr>
          <a:xfrm>
            <a:off x="1128975" y="1255700"/>
            <a:ext cx="6955200" cy="1020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0"/>
          <p:cNvSpPr/>
          <p:nvPr/>
        </p:nvSpPr>
        <p:spPr>
          <a:xfrm rot="5400000">
            <a:off x="4487475" y="-1316200"/>
            <a:ext cx="921300" cy="6164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0"/>
          <p:cNvSpPr txBox="1"/>
          <p:nvPr/>
        </p:nvSpPr>
        <p:spPr>
          <a:xfrm>
            <a:off x="1996475" y="1392475"/>
            <a:ext cx="5768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비전문 분야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라도 </a:t>
            </a: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관심 논문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대해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과거부터 현재까지의 </a:t>
            </a: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연구 흐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름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을 쉽게 파악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50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기대 효과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4572000" y="1578650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03 </a:t>
            </a:r>
            <a:r>
              <a:rPr lang="ko" sz="3500">
                <a:solidFill>
                  <a:schemeClr val="dk2"/>
                </a:solidFill>
              </a:rPr>
              <a:t>Development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8200" y="-6919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2"/>
          <p:cNvSpPr txBox="1"/>
          <p:nvPr>
            <p:ph type="title"/>
          </p:nvPr>
        </p:nvSpPr>
        <p:spPr>
          <a:xfrm>
            <a:off x="532475" y="400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데이터셋</a:t>
            </a:r>
            <a:endParaRPr b="1" sz="2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728025" y="1619850"/>
            <a:ext cx="3006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Semantic Scholar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14,116,789 개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전체 CS 분야 논문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800825" y="3547250"/>
            <a:ext cx="3589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.    ArXiv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214,623 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2017 ~ 2021.04  CS 분야 논문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52"/>
          <p:cNvSpPr/>
          <p:nvPr/>
        </p:nvSpPr>
        <p:spPr>
          <a:xfrm>
            <a:off x="4484650" y="2002075"/>
            <a:ext cx="6843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2"/>
          <p:cNvSpPr txBox="1"/>
          <p:nvPr/>
        </p:nvSpPr>
        <p:spPr>
          <a:xfrm>
            <a:off x="5918850" y="1777975"/>
            <a:ext cx="21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기본 논문 정보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논문 흐름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3" name="Google Shape;423;p52"/>
          <p:cNvSpPr/>
          <p:nvPr/>
        </p:nvSpPr>
        <p:spPr>
          <a:xfrm>
            <a:off x="4484650" y="3909950"/>
            <a:ext cx="6843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5918850" y="3578000"/>
            <a:ext cx="21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연구 키워드 시각화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연구 통계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뉴스레터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5" name="Google Shape;425;p52"/>
          <p:cNvSpPr txBox="1"/>
          <p:nvPr/>
        </p:nvSpPr>
        <p:spPr>
          <a:xfrm>
            <a:off x="3979238" y="1684450"/>
            <a:ext cx="169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수많은 논문 정보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p52"/>
          <p:cNvSpPr txBox="1"/>
          <p:nvPr/>
        </p:nvSpPr>
        <p:spPr>
          <a:xfrm>
            <a:off x="4289650" y="3578000"/>
            <a:ext cx="107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월별 데이터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/>
          <p:nvPr/>
        </p:nvSpPr>
        <p:spPr>
          <a:xfrm>
            <a:off x="151339" y="1241988"/>
            <a:ext cx="8759100" cy="37740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8200" y="-6919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/>
          <p:nvPr/>
        </p:nvSpPr>
        <p:spPr>
          <a:xfrm>
            <a:off x="4655626" y="2209623"/>
            <a:ext cx="3940800" cy="2615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3"/>
          <p:cNvSpPr/>
          <p:nvPr/>
        </p:nvSpPr>
        <p:spPr>
          <a:xfrm>
            <a:off x="311700" y="1815308"/>
            <a:ext cx="4126200" cy="15468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3"/>
          <p:cNvSpPr/>
          <p:nvPr/>
        </p:nvSpPr>
        <p:spPr>
          <a:xfrm>
            <a:off x="311700" y="3843192"/>
            <a:ext cx="4126200" cy="981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2601" y="2515308"/>
            <a:ext cx="800328" cy="3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8804" y="4021425"/>
            <a:ext cx="1131059" cy="57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0538" y="3099540"/>
            <a:ext cx="707575" cy="6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257" y="3899689"/>
            <a:ext cx="707577" cy="82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6175" y="4039912"/>
            <a:ext cx="546800" cy="54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3"/>
          <p:cNvPicPr preferRelativeResize="0"/>
          <p:nvPr/>
        </p:nvPicPr>
        <p:blipFill rotWithShape="1">
          <a:blip r:embed="rId9">
            <a:alphaModFix/>
          </a:blip>
          <a:srcRect b="28287" l="14271" r="11356" t="26241"/>
          <a:stretch/>
        </p:blipFill>
        <p:spPr>
          <a:xfrm>
            <a:off x="550425" y="2002250"/>
            <a:ext cx="1306362" cy="4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49902" y="2795943"/>
            <a:ext cx="854912" cy="2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2870" y="2689825"/>
            <a:ext cx="546782" cy="45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41023" y="1959608"/>
            <a:ext cx="546782" cy="53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28016" y="4088005"/>
            <a:ext cx="1084535" cy="44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40412" y="2926412"/>
            <a:ext cx="459744" cy="45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3"/>
          <p:cNvSpPr txBox="1"/>
          <p:nvPr/>
        </p:nvSpPr>
        <p:spPr>
          <a:xfrm>
            <a:off x="2911519" y="2042955"/>
            <a:ext cx="144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웹개발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53"/>
          <p:cNvSpPr txBox="1"/>
          <p:nvPr/>
        </p:nvSpPr>
        <p:spPr>
          <a:xfrm>
            <a:off x="2911521" y="2730497"/>
            <a:ext cx="144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UI/시각화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53"/>
          <p:cNvSpPr txBox="1"/>
          <p:nvPr/>
        </p:nvSpPr>
        <p:spPr>
          <a:xfrm>
            <a:off x="311700" y="1415090"/>
            <a:ext cx="14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Front End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0" name="Google Shape;450;p53"/>
          <p:cNvSpPr txBox="1"/>
          <p:nvPr/>
        </p:nvSpPr>
        <p:spPr>
          <a:xfrm>
            <a:off x="4655626" y="1815300"/>
            <a:ext cx="15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Back End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1" name="Google Shape;451;p53"/>
          <p:cNvSpPr txBox="1"/>
          <p:nvPr/>
        </p:nvSpPr>
        <p:spPr>
          <a:xfrm>
            <a:off x="7096124" y="3292500"/>
            <a:ext cx="13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p53"/>
          <p:cNvSpPr txBox="1"/>
          <p:nvPr/>
        </p:nvSpPr>
        <p:spPr>
          <a:xfrm>
            <a:off x="7096125" y="2497000"/>
            <a:ext cx="11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API 서버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7096122" y="4088000"/>
            <a:ext cx="11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DB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311700" y="3475099"/>
            <a:ext cx="11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배포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p53"/>
          <p:cNvSpPr txBox="1"/>
          <p:nvPr/>
        </p:nvSpPr>
        <p:spPr>
          <a:xfrm>
            <a:off x="2730500" y="4088000"/>
            <a:ext cx="156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Docker 및 AWS를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이용한 배포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53"/>
          <p:cNvSpPr txBox="1"/>
          <p:nvPr/>
        </p:nvSpPr>
        <p:spPr>
          <a:xfrm>
            <a:off x="784168" y="3547100"/>
            <a:ext cx="17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더 자세한 구조는 Appendix 참고</a:t>
            </a:r>
            <a:endParaRPr b="1"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53526" y="3911450"/>
            <a:ext cx="1247675" cy="7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3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개발 기술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9" name="Google Shape;459;p5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96600" y="3987413"/>
            <a:ext cx="1247670" cy="6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/>
          <p:nvPr/>
        </p:nvSpPr>
        <p:spPr>
          <a:xfrm>
            <a:off x="170325" y="93425"/>
            <a:ext cx="1208100" cy="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4"/>
          <p:cNvSpPr/>
          <p:nvPr/>
        </p:nvSpPr>
        <p:spPr>
          <a:xfrm>
            <a:off x="1249250" y="914900"/>
            <a:ext cx="1435800" cy="33783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4"/>
          <p:cNvSpPr/>
          <p:nvPr/>
        </p:nvSpPr>
        <p:spPr>
          <a:xfrm>
            <a:off x="1376000" y="1103000"/>
            <a:ext cx="1182300" cy="1219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00" y="1088300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4"/>
          <p:cNvSpPr txBox="1"/>
          <p:nvPr/>
        </p:nvSpPr>
        <p:spPr>
          <a:xfrm>
            <a:off x="134270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김태영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 구축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9" name="Google Shape;469;p54"/>
          <p:cNvSpPr/>
          <p:nvPr/>
        </p:nvSpPr>
        <p:spPr>
          <a:xfrm>
            <a:off x="3854100" y="940125"/>
            <a:ext cx="1435800" cy="33783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4"/>
          <p:cNvSpPr/>
          <p:nvPr/>
        </p:nvSpPr>
        <p:spPr>
          <a:xfrm>
            <a:off x="3980850" y="1128225"/>
            <a:ext cx="1182300" cy="1219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550" y="1113525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4"/>
          <p:cNvSpPr txBox="1"/>
          <p:nvPr/>
        </p:nvSpPr>
        <p:spPr>
          <a:xfrm>
            <a:off x="394755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윤상건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풀스택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AWS 배포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73" name="Google Shape;473;p54"/>
          <p:cNvCxnSpPr/>
          <p:nvPr/>
        </p:nvCxnSpPr>
        <p:spPr>
          <a:xfrm>
            <a:off x="1426075" y="2599850"/>
            <a:ext cx="1047300" cy="8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54"/>
          <p:cNvCxnSpPr/>
          <p:nvPr/>
        </p:nvCxnSpPr>
        <p:spPr>
          <a:xfrm>
            <a:off x="4048350" y="2599850"/>
            <a:ext cx="1047300" cy="8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54"/>
          <p:cNvSpPr/>
          <p:nvPr/>
        </p:nvSpPr>
        <p:spPr>
          <a:xfrm>
            <a:off x="6458950" y="914900"/>
            <a:ext cx="1435800" cy="3378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4"/>
          <p:cNvSpPr/>
          <p:nvPr/>
        </p:nvSpPr>
        <p:spPr>
          <a:xfrm>
            <a:off x="6585700" y="1103000"/>
            <a:ext cx="1182300" cy="1219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00" y="1088300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4"/>
          <p:cNvSpPr txBox="1"/>
          <p:nvPr/>
        </p:nvSpPr>
        <p:spPr>
          <a:xfrm>
            <a:off x="655240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이민종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풀스택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79" name="Google Shape;479;p54"/>
          <p:cNvCxnSpPr/>
          <p:nvPr/>
        </p:nvCxnSpPr>
        <p:spPr>
          <a:xfrm>
            <a:off x="6653200" y="2574625"/>
            <a:ext cx="1047300" cy="8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8200" y="-691939"/>
            <a:ext cx="3048000" cy="21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3200" y="2861950"/>
            <a:ext cx="1042650" cy="11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275" y="3669025"/>
            <a:ext cx="2009650" cy="10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900" y="2537925"/>
            <a:ext cx="3288405" cy="20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900" y="2078625"/>
            <a:ext cx="1335750" cy="3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3650" y="2406060"/>
            <a:ext cx="1608900" cy="8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협업 툴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/>
          <p:nvPr/>
        </p:nvSpPr>
        <p:spPr>
          <a:xfrm>
            <a:off x="72975" y="2218350"/>
            <a:ext cx="2928600" cy="292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2" type="title"/>
          </p:nvPr>
        </p:nvSpPr>
        <p:spPr>
          <a:xfrm>
            <a:off x="685650" y="687950"/>
            <a:ext cx="32304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01 </a:t>
            </a:r>
            <a:r>
              <a:rPr lang="ko" sz="2700">
                <a:solidFill>
                  <a:schemeClr val="dk2"/>
                </a:solidFill>
              </a:rPr>
              <a:t>Problem</a:t>
            </a:r>
            <a:endParaRPr sz="2700"/>
          </a:p>
        </p:txBody>
      </p:sp>
      <p:sp>
        <p:nvSpPr>
          <p:cNvPr id="231" name="Google Shape;231;p38"/>
          <p:cNvSpPr txBox="1"/>
          <p:nvPr>
            <p:ph idx="1" type="subTitle"/>
          </p:nvPr>
        </p:nvSpPr>
        <p:spPr>
          <a:xfrm>
            <a:off x="949050" y="1219325"/>
            <a:ext cx="2790000" cy="12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조사를 통한 문제점 확인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설문 조사를 통한 문제점 확인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기존 문제점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38"/>
          <p:cNvSpPr txBox="1"/>
          <p:nvPr>
            <p:ph idx="4" type="title"/>
          </p:nvPr>
        </p:nvSpPr>
        <p:spPr>
          <a:xfrm>
            <a:off x="4800450" y="687950"/>
            <a:ext cx="26697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02 </a:t>
            </a:r>
            <a:r>
              <a:rPr lang="ko" sz="2700">
                <a:solidFill>
                  <a:schemeClr val="dk2"/>
                </a:solidFill>
              </a:rPr>
              <a:t>Solution</a:t>
            </a:r>
            <a:endParaRPr sz="2700"/>
          </a:p>
        </p:txBody>
      </p:sp>
      <p:sp>
        <p:nvSpPr>
          <p:cNvPr id="233" name="Google Shape;233;p38"/>
          <p:cNvSpPr txBox="1"/>
          <p:nvPr>
            <p:ph idx="5" type="subTitle"/>
          </p:nvPr>
        </p:nvSpPr>
        <p:spPr>
          <a:xfrm>
            <a:off x="5086950" y="1219325"/>
            <a:ext cx="20967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PaperFlow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핵심 서비스 소개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38"/>
          <p:cNvSpPr txBox="1"/>
          <p:nvPr>
            <p:ph idx="7" type="title"/>
          </p:nvPr>
        </p:nvSpPr>
        <p:spPr>
          <a:xfrm>
            <a:off x="685650" y="2783925"/>
            <a:ext cx="3316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03 </a:t>
            </a:r>
            <a:r>
              <a:rPr lang="ko" sz="2700">
                <a:solidFill>
                  <a:schemeClr val="dk2"/>
                </a:solidFill>
              </a:rPr>
              <a:t>Development</a:t>
            </a:r>
            <a:endParaRPr sz="2700"/>
          </a:p>
        </p:txBody>
      </p:sp>
      <p:sp>
        <p:nvSpPr>
          <p:cNvPr id="235" name="Google Shape;235;p38"/>
          <p:cNvSpPr txBox="1"/>
          <p:nvPr>
            <p:ph idx="8" type="subTitle"/>
          </p:nvPr>
        </p:nvSpPr>
        <p:spPr>
          <a:xfrm>
            <a:off x="949050" y="3377425"/>
            <a:ext cx="2353500" cy="1766100"/>
          </a:xfrm>
          <a:prstGeom prst="rect">
            <a:avLst/>
          </a:prstGeom>
        </p:spPr>
        <p:txBody>
          <a:bodyPr anchorCtr="0" anchor="t" bIns="91425" lIns="90000" spcFirstLastPara="1" rIns="7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데이터셋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개발 기술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역할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38"/>
          <p:cNvSpPr txBox="1"/>
          <p:nvPr>
            <p:ph idx="13" type="title"/>
          </p:nvPr>
        </p:nvSpPr>
        <p:spPr>
          <a:xfrm>
            <a:off x="4876975" y="2783925"/>
            <a:ext cx="2928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04 </a:t>
            </a:r>
            <a:r>
              <a:rPr lang="ko" sz="2700">
                <a:solidFill>
                  <a:schemeClr val="dk2"/>
                </a:solidFill>
              </a:rPr>
              <a:t>Appendix</a:t>
            </a:r>
            <a:endParaRPr sz="2700"/>
          </a:p>
        </p:txBody>
      </p:sp>
      <p:sp>
        <p:nvSpPr>
          <p:cNvPr id="237" name="Google Shape;237;p38"/>
          <p:cNvSpPr txBox="1"/>
          <p:nvPr>
            <p:ph idx="8" type="subTitle"/>
          </p:nvPr>
        </p:nvSpPr>
        <p:spPr>
          <a:xfrm>
            <a:off x="5086950" y="3377425"/>
            <a:ext cx="2353500" cy="1766100"/>
          </a:xfrm>
          <a:prstGeom prst="rect">
            <a:avLst/>
          </a:prstGeom>
        </p:spPr>
        <p:txBody>
          <a:bodyPr anchorCtr="0" anchor="t" bIns="91425" lIns="90000" spcFirstLastPara="1" rIns="7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논문흐름 그래프 생성 알고리즘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Use Case Diagram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배포 시스템 구조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2451450" y="3377425"/>
            <a:ext cx="14646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협업 툴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멘토링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 개발 요소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/>
          <p:nvPr/>
        </p:nvSpPr>
        <p:spPr>
          <a:xfrm>
            <a:off x="160750" y="93325"/>
            <a:ext cx="1208100" cy="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6"/>
          <p:cNvSpPr txBox="1"/>
          <p:nvPr>
            <p:ph idx="4294967295" type="subTitle"/>
          </p:nvPr>
        </p:nvSpPr>
        <p:spPr>
          <a:xfrm>
            <a:off x="764425" y="1384575"/>
            <a:ext cx="70530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7" name="Google Shape;4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100" y="1651275"/>
            <a:ext cx="1859699" cy="165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150" y="3262275"/>
            <a:ext cx="2503425" cy="14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963" y="2478475"/>
            <a:ext cx="1800950" cy="120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250" y="1109321"/>
            <a:ext cx="1920374" cy="117317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/>
        </p:nvSpPr>
        <p:spPr>
          <a:xfrm>
            <a:off x="488250" y="1384575"/>
            <a:ext cx="49668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" sz="1100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조헌기 멘토님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40회 이상의 메일을 주고받으며, 여러 도움을 받을 수 있었음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○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프로젝트 스코프에 대한 의견 등을 질문 드리고 도움을 받음.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○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논문에 친숙하신 멘토님께서 소비자 입장에서의 경험 공유를 통해 서비스에 대한 피드백 반영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○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참고할만한 타 서비스 추천 (Microsoft Academic)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○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기술적인 조언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2" marL="13716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■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Ex) 도메인에 맞는 워드 임베딩 학습을 위한 데이터셋 추천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2" name="Google Shape;502;p56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멘토링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/>
          <p:nvPr/>
        </p:nvSpPr>
        <p:spPr>
          <a:xfrm>
            <a:off x="160750" y="93325"/>
            <a:ext cx="1208100" cy="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>
            <p:ph idx="4294967295" type="subTitle"/>
          </p:nvPr>
        </p:nvSpPr>
        <p:spPr>
          <a:xfrm>
            <a:off x="720000" y="1359350"/>
            <a:ext cx="70530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Gothic"/>
              <a:buChar char="●"/>
            </a:pPr>
            <a:r>
              <a:rPr lang="ko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분야 확장</a:t>
            </a:r>
            <a:endParaRPr sz="14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Computer Science 외 분야까지 포함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Gothic"/>
              <a:buChar char="●"/>
            </a:pPr>
            <a:r>
              <a:rPr lang="ko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기능</a:t>
            </a:r>
            <a:endParaRPr sz="14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기능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로그인을 통한 개인 맞춤 기능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논문 요약 서비스 제공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Gothic"/>
              <a:buChar char="●"/>
            </a:pPr>
            <a:r>
              <a:rPr lang="ko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통계 고도화</a:t>
            </a:r>
            <a:endParaRPr sz="14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Gothic"/>
              <a:buChar char="●"/>
            </a:pPr>
            <a:r>
              <a:rPr lang="ko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논문 흐름 서비스 고도화</a:t>
            </a:r>
            <a:endParaRPr sz="14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경험에 따라 서비스 성능 개선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개발 요소</a:t>
            </a:r>
            <a:endParaRPr b="1" sz="2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8"/>
          <p:cNvSpPr/>
          <p:nvPr/>
        </p:nvSpPr>
        <p:spPr>
          <a:xfrm>
            <a:off x="4154650" y="455950"/>
            <a:ext cx="4731300" cy="3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8"/>
          <p:cNvSpPr txBox="1"/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THANKS</a:t>
            </a:r>
            <a:endParaRPr/>
          </a:p>
        </p:txBody>
      </p:sp>
      <p:sp>
        <p:nvSpPr>
          <p:cNvPr id="516" name="Google Shape;516;p58"/>
          <p:cNvSpPr txBox="1"/>
          <p:nvPr>
            <p:ph idx="1" type="subTitle"/>
          </p:nvPr>
        </p:nvSpPr>
        <p:spPr>
          <a:xfrm>
            <a:off x="4834200" y="1605150"/>
            <a:ext cx="3327600" cy="13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20160729	 김태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20191632	 윤상건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20181656	 이민종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9"/>
          <p:cNvSpPr/>
          <p:nvPr/>
        </p:nvSpPr>
        <p:spPr>
          <a:xfrm>
            <a:off x="1709600" y="485500"/>
            <a:ext cx="5818500" cy="3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9"/>
          <p:cNvSpPr txBox="1"/>
          <p:nvPr>
            <p:ph type="title"/>
          </p:nvPr>
        </p:nvSpPr>
        <p:spPr>
          <a:xfrm>
            <a:off x="941550" y="1692300"/>
            <a:ext cx="72609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04 </a:t>
            </a:r>
            <a:r>
              <a:rPr lang="ko" sz="5000"/>
              <a:t>Appendix</a:t>
            </a:r>
            <a:endParaRPr sz="5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 txBox="1"/>
          <p:nvPr/>
        </p:nvSpPr>
        <p:spPr>
          <a:xfrm>
            <a:off x="3117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Nanum Gothic"/>
                <a:ea typeface="Nanum Gothic"/>
                <a:cs typeface="Nanum Gothic"/>
                <a:sym typeface="Nanum Gothic"/>
              </a:rPr>
              <a:t>논문흐름 그래프 생성 알고리즘</a:t>
            </a:r>
            <a:endParaRPr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28" name="Google Shape;528;p60"/>
          <p:cNvGrpSpPr/>
          <p:nvPr/>
        </p:nvGrpSpPr>
        <p:grpSpPr>
          <a:xfrm>
            <a:off x="444550" y="1776538"/>
            <a:ext cx="1411000" cy="2179600"/>
            <a:chOff x="525150" y="1411075"/>
            <a:chExt cx="1845650" cy="2899175"/>
          </a:xfrm>
        </p:grpSpPr>
        <p:pic>
          <p:nvPicPr>
            <p:cNvPr id="529" name="Google Shape;52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2200" y="2437123"/>
              <a:ext cx="611549" cy="61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60"/>
            <p:cNvSpPr txBox="1"/>
            <p:nvPr/>
          </p:nvSpPr>
          <p:spPr>
            <a:xfrm>
              <a:off x="883369" y="2964097"/>
              <a:ext cx="11298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ontserrat Medium"/>
                  <a:ea typeface="Montserrat Medium"/>
                  <a:cs typeface="Montserrat Medium"/>
                  <a:sym typeface="Montserrat Medium"/>
                </a:rPr>
                <a:t>대상 논문</a:t>
              </a:r>
              <a:endParaRPr sz="10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531" name="Google Shape;53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150" y="141110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63325" y="1411075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01500" y="141110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150" y="394095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63325" y="393270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01500" y="394095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7" name="Google Shape;537;p60"/>
            <p:cNvCxnSpPr>
              <a:stCxn id="531" idx="2"/>
              <a:endCxn id="529" idx="0"/>
            </p:cNvCxnSpPr>
            <p:nvPr/>
          </p:nvCxnSpPr>
          <p:spPr>
            <a:xfrm flipH="1" rot="-5400000">
              <a:off x="750600" y="1739600"/>
              <a:ext cx="656700" cy="7383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38" name="Google Shape;538;p60"/>
            <p:cNvCxnSpPr>
              <a:stCxn id="532" idx="2"/>
              <a:endCxn id="529" idx="0"/>
            </p:cNvCxnSpPr>
            <p:nvPr/>
          </p:nvCxnSpPr>
          <p:spPr>
            <a:xfrm flipH="1" rot="-5400000">
              <a:off x="1119925" y="2108425"/>
              <a:ext cx="656700" cy="600"/>
            </a:xfrm>
            <a:prstGeom prst="bentConnector3">
              <a:avLst>
                <a:gd fmla="val 5000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39" name="Google Shape;539;p60"/>
            <p:cNvCxnSpPr>
              <a:stCxn id="533" idx="2"/>
              <a:endCxn id="529" idx="0"/>
            </p:cNvCxnSpPr>
            <p:nvPr/>
          </p:nvCxnSpPr>
          <p:spPr>
            <a:xfrm rot="5400000">
              <a:off x="1488650" y="1739600"/>
              <a:ext cx="656700" cy="7383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40" name="Google Shape;540;p60"/>
            <p:cNvCxnSpPr>
              <a:stCxn id="530" idx="2"/>
              <a:endCxn id="534" idx="0"/>
            </p:cNvCxnSpPr>
            <p:nvPr/>
          </p:nvCxnSpPr>
          <p:spPr>
            <a:xfrm rot="5400000">
              <a:off x="815719" y="3308347"/>
              <a:ext cx="526500" cy="7386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41" name="Google Shape;541;p60"/>
            <p:cNvCxnSpPr>
              <a:stCxn id="530" idx="2"/>
              <a:endCxn id="535" idx="0"/>
            </p:cNvCxnSpPr>
            <p:nvPr/>
          </p:nvCxnSpPr>
          <p:spPr>
            <a:xfrm flipH="1" rot="-5400000">
              <a:off x="1189369" y="3673297"/>
              <a:ext cx="518400" cy="600"/>
            </a:xfrm>
            <a:prstGeom prst="bentConnector3">
              <a:avLst>
                <a:gd fmla="val 49991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42" name="Google Shape;542;p60"/>
            <p:cNvCxnSpPr>
              <a:stCxn id="530" idx="2"/>
              <a:endCxn id="536" idx="0"/>
            </p:cNvCxnSpPr>
            <p:nvPr/>
          </p:nvCxnSpPr>
          <p:spPr>
            <a:xfrm flipH="1" rot="-5400000">
              <a:off x="1554019" y="3308647"/>
              <a:ext cx="526500" cy="7380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43" name="Google Shape;543;p60"/>
            <p:cNvSpPr txBox="1"/>
            <p:nvPr/>
          </p:nvSpPr>
          <p:spPr>
            <a:xfrm>
              <a:off x="808963" y="1883607"/>
              <a:ext cx="12786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highlight>
                    <a:srgbClr val="FFFFFF"/>
                  </a:highlight>
                  <a:latin typeface="Montserrat Medium"/>
                  <a:ea typeface="Montserrat Medium"/>
                  <a:cs typeface="Montserrat Medium"/>
                  <a:sym typeface="Montserrat Medium"/>
                </a:rPr>
                <a:t>References</a:t>
              </a:r>
              <a:endParaRPr sz="10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44" name="Google Shape;544;p60"/>
            <p:cNvSpPr txBox="1"/>
            <p:nvPr/>
          </p:nvSpPr>
          <p:spPr>
            <a:xfrm>
              <a:off x="918475" y="3448385"/>
              <a:ext cx="10590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highlight>
                    <a:srgbClr val="FFFFFF"/>
                  </a:highlight>
                  <a:latin typeface="Montserrat Medium"/>
                  <a:ea typeface="Montserrat Medium"/>
                  <a:cs typeface="Montserrat Medium"/>
                  <a:sym typeface="Montserrat Medium"/>
                </a:rPr>
                <a:t>Citations</a:t>
              </a:r>
              <a:endParaRPr sz="10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545" name="Google Shape;545;p60"/>
          <p:cNvSpPr txBox="1"/>
          <p:nvPr/>
        </p:nvSpPr>
        <p:spPr>
          <a:xfrm>
            <a:off x="4943250" y="4297750"/>
            <a:ext cx="19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논문간 유사도 기반 Pruning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0" y="4436375"/>
            <a:ext cx="251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참조를 통한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Directed Acyclic Graph 생성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47" name="Google Shape;547;p60"/>
          <p:cNvGrpSpPr/>
          <p:nvPr/>
        </p:nvGrpSpPr>
        <p:grpSpPr>
          <a:xfrm>
            <a:off x="4385035" y="1429205"/>
            <a:ext cx="2763999" cy="2613541"/>
            <a:chOff x="2656800" y="831550"/>
            <a:chExt cx="3830375" cy="3747550"/>
          </a:xfrm>
        </p:grpSpPr>
        <p:pic>
          <p:nvPicPr>
            <p:cNvPr id="548" name="Google Shape;548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95950" y="217491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4125" y="2174887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2300" y="217491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1" name="Google Shape;551;p60"/>
            <p:cNvCxnSpPr>
              <a:stCxn id="548" idx="2"/>
              <a:endCxn id="552" idx="0"/>
            </p:cNvCxnSpPr>
            <p:nvPr/>
          </p:nvCxnSpPr>
          <p:spPr>
            <a:xfrm flipH="1" rot="-5400000">
              <a:off x="4178150" y="2346663"/>
              <a:ext cx="343200" cy="7383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53" name="Google Shape;553;p60"/>
            <p:cNvCxnSpPr>
              <a:stCxn id="549" idx="2"/>
              <a:endCxn id="552" idx="0"/>
            </p:cNvCxnSpPr>
            <p:nvPr/>
          </p:nvCxnSpPr>
          <p:spPr>
            <a:xfrm flipH="1" rot="-5400000">
              <a:off x="4547475" y="2715488"/>
              <a:ext cx="343200" cy="600"/>
            </a:xfrm>
            <a:prstGeom prst="bentConnector3">
              <a:avLst>
                <a:gd fmla="val 50011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54" name="Google Shape;554;p60"/>
            <p:cNvCxnSpPr>
              <a:stCxn id="550" idx="2"/>
              <a:endCxn id="552" idx="0"/>
            </p:cNvCxnSpPr>
            <p:nvPr/>
          </p:nvCxnSpPr>
          <p:spPr>
            <a:xfrm rot="5400000">
              <a:off x="4916200" y="2346663"/>
              <a:ext cx="343200" cy="7383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52" name="Google Shape;55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4125" y="28874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96250" y="35377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4425" y="352951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2600" y="35377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8" name="Google Shape;558;p60"/>
            <p:cNvCxnSpPr>
              <a:stCxn id="552" idx="2"/>
              <a:endCxn id="555" idx="0"/>
            </p:cNvCxnSpPr>
            <p:nvPr/>
          </p:nvCxnSpPr>
          <p:spPr>
            <a:xfrm rot="5400000">
              <a:off x="4209225" y="3028313"/>
              <a:ext cx="281100" cy="738000"/>
            </a:xfrm>
            <a:prstGeom prst="bentConnector3">
              <a:avLst>
                <a:gd fmla="val 4998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59" name="Google Shape;559;p60"/>
            <p:cNvCxnSpPr>
              <a:stCxn id="552" idx="2"/>
              <a:endCxn id="556" idx="0"/>
            </p:cNvCxnSpPr>
            <p:nvPr/>
          </p:nvCxnSpPr>
          <p:spPr>
            <a:xfrm flipH="1" rot="-5400000">
              <a:off x="4582725" y="3392813"/>
              <a:ext cx="272700" cy="600"/>
            </a:xfrm>
            <a:prstGeom prst="bentConnector3">
              <a:avLst>
                <a:gd fmla="val 5000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60" name="Google Shape;560;p60"/>
            <p:cNvCxnSpPr>
              <a:stCxn id="552" idx="2"/>
              <a:endCxn id="557" idx="0"/>
            </p:cNvCxnSpPr>
            <p:nvPr/>
          </p:nvCxnSpPr>
          <p:spPr>
            <a:xfrm flipH="1" rot="-5400000">
              <a:off x="4947525" y="3028013"/>
              <a:ext cx="281100" cy="738600"/>
            </a:xfrm>
            <a:prstGeom prst="bentConnector3">
              <a:avLst>
                <a:gd fmla="val 49982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pic>
          <p:nvPicPr>
            <p:cNvPr id="561" name="Google Shape;56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525" y="12528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79700" y="1252837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7875" y="12528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4" name="Google Shape;564;p60"/>
            <p:cNvCxnSpPr>
              <a:stCxn id="561" idx="2"/>
              <a:endCxn id="550" idx="0"/>
            </p:cNvCxnSpPr>
            <p:nvPr/>
          </p:nvCxnSpPr>
          <p:spPr>
            <a:xfrm flipH="1" rot="-5400000">
              <a:off x="4865325" y="1583013"/>
              <a:ext cx="552600" cy="6309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65" name="Google Shape;565;p60"/>
            <p:cNvCxnSpPr>
              <a:stCxn id="562" idx="2"/>
              <a:endCxn id="550" idx="0"/>
            </p:cNvCxnSpPr>
            <p:nvPr/>
          </p:nvCxnSpPr>
          <p:spPr>
            <a:xfrm rot="5400000">
              <a:off x="5234200" y="1844888"/>
              <a:ext cx="552900" cy="107400"/>
            </a:xfrm>
            <a:prstGeom prst="bentConnector3">
              <a:avLst>
                <a:gd fmla="val 4998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66" name="Google Shape;566;p60"/>
            <p:cNvCxnSpPr>
              <a:stCxn id="563" idx="2"/>
              <a:endCxn id="550" idx="0"/>
            </p:cNvCxnSpPr>
            <p:nvPr/>
          </p:nvCxnSpPr>
          <p:spPr>
            <a:xfrm rot="5400000">
              <a:off x="5603375" y="1475613"/>
              <a:ext cx="552600" cy="8457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67" name="Google Shape;567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0300" y="2550000"/>
              <a:ext cx="136950" cy="13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10825" y="1830125"/>
              <a:ext cx="136950" cy="13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6800" y="1252887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4975" y="12528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3150" y="1252887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2" name="Google Shape;572;p60"/>
            <p:cNvCxnSpPr>
              <a:stCxn id="569" idx="2"/>
              <a:endCxn id="548" idx="0"/>
            </p:cNvCxnSpPr>
            <p:nvPr/>
          </p:nvCxnSpPr>
          <p:spPr>
            <a:xfrm flipH="1" rot="-5400000">
              <a:off x="3134700" y="1328938"/>
              <a:ext cx="552600" cy="1139100"/>
            </a:xfrm>
            <a:prstGeom prst="bentConnector3">
              <a:avLst>
                <a:gd fmla="val 50011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73" name="Google Shape;573;p60"/>
            <p:cNvCxnSpPr>
              <a:stCxn id="570" idx="2"/>
              <a:endCxn id="548" idx="0"/>
            </p:cNvCxnSpPr>
            <p:nvPr/>
          </p:nvCxnSpPr>
          <p:spPr>
            <a:xfrm flipH="1" rot="-5400000">
              <a:off x="3503875" y="1697913"/>
              <a:ext cx="552600" cy="4011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74" name="Google Shape;574;p60"/>
            <p:cNvCxnSpPr>
              <a:stCxn id="571" idx="2"/>
              <a:endCxn id="548" idx="0"/>
            </p:cNvCxnSpPr>
            <p:nvPr/>
          </p:nvCxnSpPr>
          <p:spPr>
            <a:xfrm rot="5400000">
              <a:off x="3872900" y="1729888"/>
              <a:ext cx="552600" cy="337200"/>
            </a:xfrm>
            <a:prstGeom prst="bentConnector3">
              <a:avLst>
                <a:gd fmla="val 50011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75" name="Google Shape;575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26100" y="1830125"/>
              <a:ext cx="136950" cy="13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7775" y="3328850"/>
              <a:ext cx="136950" cy="13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60"/>
            <p:cNvSpPr txBox="1"/>
            <p:nvPr/>
          </p:nvSpPr>
          <p:spPr>
            <a:xfrm>
              <a:off x="4487775" y="4005200"/>
              <a:ext cx="4620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ontserrat Medium"/>
                  <a:ea typeface="Montserrat Medium"/>
                  <a:cs typeface="Montserrat Medium"/>
                  <a:sym typeface="Montserrat Medium"/>
                </a:rPr>
                <a:t>⋮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78" name="Google Shape;578;p60"/>
            <p:cNvSpPr txBox="1"/>
            <p:nvPr/>
          </p:nvSpPr>
          <p:spPr>
            <a:xfrm>
              <a:off x="4340988" y="831550"/>
              <a:ext cx="4620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ontserrat Medium"/>
                  <a:ea typeface="Montserrat Medium"/>
                  <a:cs typeface="Montserrat Medium"/>
                  <a:sym typeface="Montserrat Medium"/>
                </a:rPr>
                <a:t>⋮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579" name="Google Shape;579;p60"/>
          <p:cNvSpPr txBox="1"/>
          <p:nvPr/>
        </p:nvSpPr>
        <p:spPr>
          <a:xfrm>
            <a:off x="7188900" y="4436375"/>
            <a:ext cx="19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위상정렬 및 Citation 수 기반 상위 논문 필터링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80" name="Google Shape;580;p60"/>
          <p:cNvCxnSpPr/>
          <p:nvPr/>
        </p:nvCxnSpPr>
        <p:spPr>
          <a:xfrm>
            <a:off x="1632275" y="2862900"/>
            <a:ext cx="7140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60"/>
          <p:cNvCxnSpPr/>
          <p:nvPr/>
        </p:nvCxnSpPr>
        <p:spPr>
          <a:xfrm>
            <a:off x="6857875" y="2862900"/>
            <a:ext cx="7140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82" name="Google Shape;582;p60"/>
          <p:cNvGrpSpPr/>
          <p:nvPr/>
        </p:nvGrpSpPr>
        <p:grpSpPr>
          <a:xfrm>
            <a:off x="7812639" y="968784"/>
            <a:ext cx="714000" cy="3376325"/>
            <a:chOff x="7631277" y="912709"/>
            <a:chExt cx="714000" cy="3376325"/>
          </a:xfrm>
        </p:grpSpPr>
        <p:pic>
          <p:nvPicPr>
            <p:cNvPr id="583" name="Google Shape;58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325" y="1959700"/>
              <a:ext cx="250500" cy="25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025" y="2513487"/>
              <a:ext cx="250500" cy="25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025" y="3067254"/>
              <a:ext cx="250500" cy="2505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6" name="Google Shape;586;p60"/>
            <p:cNvCxnSpPr>
              <a:stCxn id="583" idx="2"/>
              <a:endCxn id="584" idx="0"/>
            </p:cNvCxnSpPr>
            <p:nvPr/>
          </p:nvCxnSpPr>
          <p:spPr>
            <a:xfrm flipH="1" rot="-5400000">
              <a:off x="7837225" y="2361550"/>
              <a:ext cx="303300" cy="600"/>
            </a:xfrm>
            <a:prstGeom prst="bentConnector3">
              <a:avLst>
                <a:gd fmla="val 49998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87" name="Google Shape;587;p60"/>
            <p:cNvCxnSpPr>
              <a:stCxn id="584" idx="2"/>
              <a:endCxn id="585" idx="0"/>
            </p:cNvCxnSpPr>
            <p:nvPr/>
          </p:nvCxnSpPr>
          <p:spPr>
            <a:xfrm flipH="1" rot="-5400000">
              <a:off x="7836925" y="2915337"/>
              <a:ext cx="303300" cy="6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88" name="Google Shape;588;p60"/>
            <p:cNvSpPr txBox="1"/>
            <p:nvPr/>
          </p:nvSpPr>
          <p:spPr>
            <a:xfrm>
              <a:off x="7821617" y="3888834"/>
              <a:ext cx="3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ontserrat Medium"/>
                  <a:ea typeface="Montserrat Medium"/>
                  <a:cs typeface="Montserrat Medium"/>
                  <a:sym typeface="Montserrat Medium"/>
                </a:rPr>
                <a:t>⋮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89" name="Google Shape;589;p60"/>
            <p:cNvSpPr txBox="1"/>
            <p:nvPr/>
          </p:nvSpPr>
          <p:spPr>
            <a:xfrm>
              <a:off x="7822517" y="912709"/>
              <a:ext cx="3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ontserrat Medium"/>
                  <a:ea typeface="Montserrat Medium"/>
                  <a:cs typeface="Montserrat Medium"/>
                  <a:sym typeface="Montserrat Medium"/>
                </a:rPr>
                <a:t>⋮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590" name="Google Shape;59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025" y="3626567"/>
              <a:ext cx="250500" cy="250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625" y="1418592"/>
              <a:ext cx="250500" cy="2505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2" name="Google Shape;592;p60"/>
            <p:cNvCxnSpPr>
              <a:stCxn id="591" idx="2"/>
              <a:endCxn id="583" idx="0"/>
            </p:cNvCxnSpPr>
            <p:nvPr/>
          </p:nvCxnSpPr>
          <p:spPr>
            <a:xfrm flipH="1" rot="-5400000">
              <a:off x="7843825" y="1814158"/>
              <a:ext cx="290700" cy="600"/>
            </a:xfrm>
            <a:prstGeom prst="bentConnector3">
              <a:avLst>
                <a:gd fmla="val 49981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93" name="Google Shape;593;p60"/>
            <p:cNvCxnSpPr>
              <a:stCxn id="585" idx="2"/>
              <a:endCxn id="590" idx="0"/>
            </p:cNvCxnSpPr>
            <p:nvPr/>
          </p:nvCxnSpPr>
          <p:spPr>
            <a:xfrm flipH="1" rot="-5400000">
              <a:off x="7834225" y="3471821"/>
              <a:ext cx="308700" cy="600"/>
            </a:xfrm>
            <a:prstGeom prst="bentConnector3">
              <a:avLst>
                <a:gd fmla="val 5001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94" name="Google Shape;59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8275" y="1348088"/>
              <a:ext cx="181975" cy="18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8275" y="3020613"/>
              <a:ext cx="181975" cy="18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8275" y="3559488"/>
              <a:ext cx="181975" cy="18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60"/>
            <p:cNvSpPr txBox="1"/>
            <p:nvPr/>
          </p:nvSpPr>
          <p:spPr>
            <a:xfrm>
              <a:off x="7631277" y="2424425"/>
              <a:ext cx="71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highlight>
                    <a:srgbClr val="FFFFFF"/>
                  </a:highlight>
                  <a:latin typeface="Montserrat Medium"/>
                  <a:ea typeface="Montserrat Medium"/>
                  <a:cs typeface="Montserrat Medium"/>
                  <a:sym typeface="Montserrat Medium"/>
                </a:rPr>
                <a:t>대상 논문</a:t>
              </a:r>
              <a:endParaRPr sz="8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598" name="Google Shape;598;p60"/>
            <p:cNvCxnSpPr>
              <a:stCxn id="591" idx="1"/>
              <a:endCxn id="584" idx="1"/>
            </p:cNvCxnSpPr>
            <p:nvPr/>
          </p:nvCxnSpPr>
          <p:spPr>
            <a:xfrm flipH="1">
              <a:off x="7863025" y="1543850"/>
              <a:ext cx="600" cy="1095000"/>
            </a:xfrm>
            <a:prstGeom prst="bentConnector3">
              <a:avLst>
                <a:gd fmla="val 397875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99" name="Google Shape;599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8275" y="1933851"/>
              <a:ext cx="181975" cy="17585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00" name="Google Shape;600;p60"/>
          <p:cNvCxnSpPr/>
          <p:nvPr/>
        </p:nvCxnSpPr>
        <p:spPr>
          <a:xfrm>
            <a:off x="4075475" y="2862900"/>
            <a:ext cx="7140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60"/>
          <p:cNvSpPr txBox="1"/>
          <p:nvPr/>
        </p:nvSpPr>
        <p:spPr>
          <a:xfrm>
            <a:off x="2477375" y="4436375"/>
            <a:ext cx="15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간선 간 유사도 계산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2" name="Google Shape;6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082" y="1727998"/>
            <a:ext cx="282330" cy="2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545" y="1727998"/>
            <a:ext cx="282330" cy="277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60"/>
          <p:cNvCxnSpPr>
            <a:stCxn id="602" idx="3"/>
            <a:endCxn id="603" idx="1"/>
          </p:cNvCxnSpPr>
          <p:nvPr/>
        </p:nvCxnSpPr>
        <p:spPr>
          <a:xfrm>
            <a:off x="2967412" y="1866818"/>
            <a:ext cx="53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60"/>
          <p:cNvSpPr txBox="1"/>
          <p:nvPr/>
        </p:nvSpPr>
        <p:spPr>
          <a:xfrm>
            <a:off x="3119188" y="2492000"/>
            <a:ext cx="105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ontserrat Medium"/>
                <a:ea typeface="Montserrat Medium"/>
                <a:cs typeface="Montserrat Medium"/>
                <a:sym typeface="Montserrat Medium"/>
              </a:rPr>
              <a:t>doc2vec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6" name="Google Shape;606;p60"/>
          <p:cNvCxnSpPr>
            <a:stCxn id="602" idx="2"/>
            <a:endCxn id="605" idx="0"/>
          </p:cNvCxnSpPr>
          <p:nvPr/>
        </p:nvCxnSpPr>
        <p:spPr>
          <a:xfrm flipH="1" rot="-5400000">
            <a:off x="2992897" y="1838988"/>
            <a:ext cx="486300" cy="819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7" name="Google Shape;607;p60"/>
          <p:cNvCxnSpPr>
            <a:stCxn id="603" idx="2"/>
            <a:endCxn id="605" idx="0"/>
          </p:cNvCxnSpPr>
          <p:nvPr/>
        </p:nvCxnSpPr>
        <p:spPr>
          <a:xfrm flipH="1" rot="-5400000">
            <a:off x="3402860" y="2248488"/>
            <a:ext cx="4863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8" name="Google Shape;608;p60"/>
          <p:cNvSpPr txBox="1"/>
          <p:nvPr/>
        </p:nvSpPr>
        <p:spPr>
          <a:xfrm>
            <a:off x="3119200" y="3345275"/>
            <a:ext cx="105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ontserrat Medium"/>
                <a:ea typeface="Montserrat Medium"/>
                <a:cs typeface="Montserrat Medium"/>
                <a:sym typeface="Montserrat Medium"/>
              </a:rPr>
              <a:t>cosine similarity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9" name="Google Shape;609;p60"/>
          <p:cNvCxnSpPr>
            <a:stCxn id="605" idx="2"/>
            <a:endCxn id="608" idx="0"/>
          </p:cNvCxnSpPr>
          <p:nvPr/>
        </p:nvCxnSpPr>
        <p:spPr>
          <a:xfrm flipH="1" rot="-5400000">
            <a:off x="3404338" y="3102950"/>
            <a:ext cx="4839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0" name="Google Shape;610;p60"/>
          <p:cNvSpPr txBox="1"/>
          <p:nvPr/>
        </p:nvSpPr>
        <p:spPr>
          <a:xfrm>
            <a:off x="2299450" y="3347650"/>
            <a:ext cx="105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ontserrat Medium"/>
                <a:ea typeface="Montserrat Medium"/>
                <a:cs typeface="Montserrat Medium"/>
                <a:sym typeface="Montserrat Medium"/>
              </a:rPr>
              <a:t>Jaccard similarity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11" name="Google Shape;611;p60"/>
          <p:cNvCxnSpPr>
            <a:stCxn id="602" idx="2"/>
            <a:endCxn id="610" idx="0"/>
          </p:cNvCxnSpPr>
          <p:nvPr/>
        </p:nvCxnSpPr>
        <p:spPr>
          <a:xfrm flipH="1" rot="-5400000">
            <a:off x="2155597" y="2676288"/>
            <a:ext cx="13419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2" name="Google Shape;612;p60"/>
          <p:cNvCxnSpPr>
            <a:stCxn id="603" idx="2"/>
            <a:endCxn id="610" idx="0"/>
          </p:cNvCxnSpPr>
          <p:nvPr/>
        </p:nvCxnSpPr>
        <p:spPr>
          <a:xfrm rot="5400000">
            <a:off x="2564960" y="2266788"/>
            <a:ext cx="1341900" cy="819600"/>
          </a:xfrm>
          <a:prstGeom prst="bentConnector3">
            <a:avLst>
              <a:gd fmla="val 184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3" name="Google Shape;613;p60"/>
          <p:cNvSpPr txBox="1"/>
          <p:nvPr/>
        </p:nvSpPr>
        <p:spPr>
          <a:xfrm>
            <a:off x="2831422" y="2079475"/>
            <a:ext cx="80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Abstract</a:t>
            </a:r>
            <a:endParaRPr sz="1000"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/>
          <p:nvPr/>
        </p:nvSpPr>
        <p:spPr>
          <a:xfrm>
            <a:off x="3117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Nanum Gothic"/>
                <a:ea typeface="Nanum Gothic"/>
                <a:cs typeface="Nanum Gothic"/>
                <a:sym typeface="Nanum Gothic"/>
              </a:rPr>
              <a:t>논문흐름 그래프 평가 및 개선 전략</a:t>
            </a:r>
            <a:endParaRPr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9" name="Google Shape;6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0" y="3268475"/>
            <a:ext cx="672500" cy="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0" y="2457875"/>
            <a:ext cx="672500" cy="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25" y="1830050"/>
            <a:ext cx="1446927" cy="1059051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2" name="Google Shape;62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25" y="3500750"/>
            <a:ext cx="1446922" cy="1059051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23" name="Google Shape;623;p61"/>
          <p:cNvCxnSpPr>
            <a:stCxn id="620" idx="3"/>
            <a:endCxn id="621" idx="1"/>
          </p:cNvCxnSpPr>
          <p:nvPr/>
        </p:nvCxnSpPr>
        <p:spPr>
          <a:xfrm flipH="1" rot="10800000">
            <a:off x="1109000" y="2359425"/>
            <a:ext cx="1193100" cy="4347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4" name="Google Shape;624;p61"/>
          <p:cNvCxnSpPr>
            <a:stCxn id="619" idx="3"/>
            <a:endCxn id="622" idx="1"/>
          </p:cNvCxnSpPr>
          <p:nvPr/>
        </p:nvCxnSpPr>
        <p:spPr>
          <a:xfrm>
            <a:off x="1109000" y="3604725"/>
            <a:ext cx="1193100" cy="42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25" name="Google Shape;625;p61"/>
          <p:cNvSpPr txBox="1"/>
          <p:nvPr/>
        </p:nvSpPr>
        <p:spPr>
          <a:xfrm>
            <a:off x="1985888" y="2847375"/>
            <a:ext cx="207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PaperFlow Function A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p61"/>
          <p:cNvSpPr txBox="1"/>
          <p:nvPr/>
        </p:nvSpPr>
        <p:spPr>
          <a:xfrm>
            <a:off x="1985900" y="4559800"/>
            <a:ext cx="207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PaperFlow Function B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7" name="Google Shape;627;p61"/>
          <p:cNvSpPr txBox="1"/>
          <p:nvPr/>
        </p:nvSpPr>
        <p:spPr>
          <a:xfrm>
            <a:off x="311700" y="89910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결국 논문 흐름 그래프의 성능은 논문간 유사도 함수에 달려있음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A/B 테스트 형태를 통해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유사도 함수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를 개선하면 논문 흐름 그래프를 유저 입장에서 잘 보여주는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최적의 논문흐름 함수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로 수렴할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8" name="Google Shape;6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752" y="2023325"/>
            <a:ext cx="672500" cy="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752" y="3694025"/>
            <a:ext cx="672500" cy="67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61"/>
          <p:cNvCxnSpPr>
            <a:stCxn id="621" idx="3"/>
            <a:endCxn id="628" idx="1"/>
          </p:cNvCxnSpPr>
          <p:nvPr/>
        </p:nvCxnSpPr>
        <p:spPr>
          <a:xfrm>
            <a:off x="3749152" y="2359575"/>
            <a:ext cx="4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61"/>
          <p:cNvCxnSpPr>
            <a:stCxn id="622" idx="3"/>
            <a:endCxn id="629" idx="1"/>
          </p:cNvCxnSpPr>
          <p:nvPr/>
        </p:nvCxnSpPr>
        <p:spPr>
          <a:xfrm>
            <a:off x="3749147" y="4030275"/>
            <a:ext cx="4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61"/>
          <p:cNvSpPr txBox="1"/>
          <p:nvPr/>
        </p:nvSpPr>
        <p:spPr>
          <a:xfrm>
            <a:off x="3770847" y="2988750"/>
            <a:ext cx="160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논문흐름 그래프와의 인터렉션 로그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3" name="Google Shape;633;p61"/>
          <p:cNvSpPr/>
          <p:nvPr/>
        </p:nvSpPr>
        <p:spPr>
          <a:xfrm>
            <a:off x="5517825" y="1830050"/>
            <a:ext cx="776400" cy="272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논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문 흐름 그래프 재사용율 추정 모델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34" name="Google Shape;634;p61"/>
          <p:cNvCxnSpPr>
            <a:stCxn id="628" idx="3"/>
          </p:cNvCxnSpPr>
          <p:nvPr/>
        </p:nvCxnSpPr>
        <p:spPr>
          <a:xfrm flipH="1" rot="10800000">
            <a:off x="4908252" y="2356875"/>
            <a:ext cx="602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61"/>
          <p:cNvCxnSpPr/>
          <p:nvPr/>
        </p:nvCxnSpPr>
        <p:spPr>
          <a:xfrm flipH="1" rot="10800000">
            <a:off x="4911690" y="4028925"/>
            <a:ext cx="602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" name="Google Shape;636;p61"/>
          <p:cNvCxnSpPr/>
          <p:nvPr/>
        </p:nvCxnSpPr>
        <p:spPr>
          <a:xfrm flipH="1" rot="10800000">
            <a:off x="6294227" y="2356875"/>
            <a:ext cx="602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61"/>
          <p:cNvCxnSpPr/>
          <p:nvPr/>
        </p:nvCxnSpPr>
        <p:spPr>
          <a:xfrm flipH="1" rot="10800000">
            <a:off x="6294215" y="4026225"/>
            <a:ext cx="602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61"/>
          <p:cNvSpPr txBox="1"/>
          <p:nvPr/>
        </p:nvSpPr>
        <p:spPr>
          <a:xfrm>
            <a:off x="6903800" y="2159475"/>
            <a:ext cx="6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 Medium"/>
                <a:ea typeface="Montserrat Medium"/>
                <a:cs typeface="Montserrat Medium"/>
                <a:sym typeface="Montserrat Medium"/>
              </a:rPr>
              <a:t>52%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9" name="Google Shape;639;p61"/>
          <p:cNvSpPr txBox="1"/>
          <p:nvPr/>
        </p:nvSpPr>
        <p:spPr>
          <a:xfrm>
            <a:off x="6896925" y="3827475"/>
            <a:ext cx="6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 Medium"/>
                <a:ea typeface="Montserrat Medium"/>
                <a:cs typeface="Montserrat Medium"/>
                <a:sym typeface="Montserrat Medium"/>
              </a:rPr>
              <a:t>7</a:t>
            </a:r>
            <a:r>
              <a:rPr lang="ko">
                <a:latin typeface="Montserrat Medium"/>
                <a:ea typeface="Montserrat Medium"/>
                <a:cs typeface="Montserrat Medium"/>
                <a:sym typeface="Montserrat Medium"/>
              </a:rPr>
              <a:t>2%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0" name="Google Shape;64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7813" y="3939275"/>
            <a:ext cx="181975" cy="1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1"/>
          <p:cNvSpPr txBox="1"/>
          <p:nvPr/>
        </p:nvSpPr>
        <p:spPr>
          <a:xfrm>
            <a:off x="7534697" y="3768675"/>
            <a:ext cx="160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새로운 PaperFlow Function B 채택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2"/>
          <p:cNvSpPr txBox="1"/>
          <p:nvPr/>
        </p:nvSpPr>
        <p:spPr>
          <a:xfrm>
            <a:off x="311700" y="29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Use </a:t>
            </a:r>
            <a:r>
              <a:rPr lang="ko" sz="2800">
                <a:latin typeface="Nanum Gothic"/>
                <a:ea typeface="Nanum Gothic"/>
                <a:cs typeface="Nanum Gothic"/>
                <a:sym typeface="Nanum Gothic"/>
              </a:rPr>
              <a:t>Case Diagram</a:t>
            </a:r>
            <a:endParaRPr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7" name="Google Shape;647;p62"/>
          <p:cNvSpPr txBox="1"/>
          <p:nvPr/>
        </p:nvSpPr>
        <p:spPr>
          <a:xfrm>
            <a:off x="5844939" y="1825976"/>
            <a:ext cx="75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285F4"/>
                </a:solidFill>
              </a:rPr>
              <a:t>&lt;&lt;extends&gt;&gt;</a:t>
            </a:r>
            <a:endParaRPr sz="700">
              <a:solidFill>
                <a:srgbClr val="4285F4"/>
              </a:solidFill>
            </a:endParaRPr>
          </a:p>
        </p:txBody>
      </p:sp>
      <p:cxnSp>
        <p:nvCxnSpPr>
          <p:cNvPr id="648" name="Google Shape;648;p62"/>
          <p:cNvCxnSpPr>
            <a:stCxn id="649" idx="3"/>
            <a:endCxn id="650" idx="1"/>
          </p:cNvCxnSpPr>
          <p:nvPr/>
        </p:nvCxnSpPr>
        <p:spPr>
          <a:xfrm>
            <a:off x="1000923" y="2187219"/>
            <a:ext cx="1163700" cy="24996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62"/>
          <p:cNvSpPr/>
          <p:nvPr/>
        </p:nvSpPr>
        <p:spPr>
          <a:xfrm>
            <a:off x="2164633" y="4492289"/>
            <a:ext cx="1434600" cy="38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뉴스레터 구독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1" name="Google Shape;651;p62"/>
          <p:cNvCxnSpPr>
            <a:stCxn id="650" idx="3"/>
            <a:endCxn id="652" idx="1"/>
          </p:cNvCxnSpPr>
          <p:nvPr/>
        </p:nvCxnSpPr>
        <p:spPr>
          <a:xfrm>
            <a:off x="3599233" y="4686839"/>
            <a:ext cx="7698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53" name="Google Shape;653;p62"/>
          <p:cNvSpPr txBox="1"/>
          <p:nvPr/>
        </p:nvSpPr>
        <p:spPr>
          <a:xfrm>
            <a:off x="3640318" y="1825970"/>
            <a:ext cx="75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285F4"/>
                </a:solidFill>
              </a:rPr>
              <a:t>&lt;&lt;extends&gt;&gt;</a:t>
            </a:r>
            <a:endParaRPr sz="700">
              <a:solidFill>
                <a:srgbClr val="4285F4"/>
              </a:solidFill>
            </a:endParaRPr>
          </a:p>
        </p:txBody>
      </p:sp>
      <p:cxnSp>
        <p:nvCxnSpPr>
          <p:cNvPr id="654" name="Google Shape;654;p62"/>
          <p:cNvCxnSpPr>
            <a:stCxn id="655" idx="3"/>
            <a:endCxn id="656" idx="1"/>
          </p:cNvCxnSpPr>
          <p:nvPr/>
        </p:nvCxnSpPr>
        <p:spPr>
          <a:xfrm>
            <a:off x="3597908" y="1896234"/>
            <a:ext cx="7710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57" name="Google Shape;657;p62"/>
          <p:cNvSpPr/>
          <p:nvPr/>
        </p:nvSpPr>
        <p:spPr>
          <a:xfrm>
            <a:off x="5185000" y="2279113"/>
            <a:ext cx="9069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citation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62"/>
          <p:cNvSpPr/>
          <p:nvPr/>
        </p:nvSpPr>
        <p:spPr>
          <a:xfrm>
            <a:off x="5185000" y="2571746"/>
            <a:ext cx="9069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reference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9" name="Google Shape;659;p62"/>
          <p:cNvCxnSpPr>
            <a:stCxn id="656" idx="2"/>
            <a:endCxn id="658" idx="1"/>
          </p:cNvCxnSpPr>
          <p:nvPr/>
        </p:nvCxnSpPr>
        <p:spPr>
          <a:xfrm flipH="1" rot="-5400000">
            <a:off x="4841564" y="2335655"/>
            <a:ext cx="588300" cy="98700"/>
          </a:xfrm>
          <a:prstGeom prst="bentConnector2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0" name="Google Shape;660;p62"/>
          <p:cNvCxnSpPr>
            <a:stCxn id="656" idx="2"/>
            <a:endCxn id="657" idx="1"/>
          </p:cNvCxnSpPr>
          <p:nvPr/>
        </p:nvCxnSpPr>
        <p:spPr>
          <a:xfrm flipH="1" rot="-5400000">
            <a:off x="4987814" y="2189405"/>
            <a:ext cx="295800" cy="98700"/>
          </a:xfrm>
          <a:prstGeom prst="bentConnector2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661" name="Google Shape;661;p62"/>
          <p:cNvGrpSpPr/>
          <p:nvPr/>
        </p:nvGrpSpPr>
        <p:grpSpPr>
          <a:xfrm>
            <a:off x="408449" y="1081373"/>
            <a:ext cx="8423842" cy="3995343"/>
            <a:chOff x="648700" y="234475"/>
            <a:chExt cx="8125632" cy="4880703"/>
          </a:xfrm>
        </p:grpSpPr>
        <p:sp>
          <p:nvSpPr>
            <p:cNvPr id="655" name="Google Shape;655;p62"/>
            <p:cNvSpPr/>
            <p:nvPr/>
          </p:nvSpPr>
          <p:spPr>
            <a:xfrm>
              <a:off x="2341350" y="992158"/>
              <a:ext cx="1383900" cy="475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논문 검색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62"/>
            <p:cNvSpPr/>
            <p:nvPr/>
          </p:nvSpPr>
          <p:spPr>
            <a:xfrm>
              <a:off x="2341350" y="2916797"/>
              <a:ext cx="1383900" cy="587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연구 주제 키워드 그래프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62"/>
            <p:cNvSpPr/>
            <p:nvPr/>
          </p:nvSpPr>
          <p:spPr>
            <a:xfrm>
              <a:off x="4469063" y="992156"/>
              <a:ext cx="1383900" cy="475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논문 정보 열람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62"/>
            <p:cNvSpPr/>
            <p:nvPr/>
          </p:nvSpPr>
          <p:spPr>
            <a:xfrm>
              <a:off x="6596767" y="991323"/>
              <a:ext cx="1211100" cy="475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논문 흐름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64" name="Google Shape;664;p62"/>
            <p:cNvCxnSpPr>
              <a:stCxn id="656" idx="3"/>
              <a:endCxn id="663" idx="1"/>
            </p:cNvCxnSpPr>
            <p:nvPr/>
          </p:nvCxnSpPr>
          <p:spPr>
            <a:xfrm flipH="1" rot="10800000">
              <a:off x="5852963" y="1229006"/>
              <a:ext cx="743700" cy="9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665" name="Google Shape;665;p62"/>
            <p:cNvSpPr txBox="1"/>
            <p:nvPr/>
          </p:nvSpPr>
          <p:spPr>
            <a:xfrm>
              <a:off x="3745790" y="4582031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&lt;&lt;includes&gt;&gt;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666" name="Google Shape;666;p62"/>
            <p:cNvSpPr/>
            <p:nvPr/>
          </p:nvSpPr>
          <p:spPr>
            <a:xfrm>
              <a:off x="4498211" y="3068615"/>
              <a:ext cx="906600" cy="290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Malgun Gothic"/>
                  <a:ea typeface="Malgun Gothic"/>
                  <a:cs typeface="Malgun Gothic"/>
                  <a:sym typeface="Malgun Gothic"/>
                </a:rPr>
                <a:t>기간 필터링</a:t>
              </a:r>
              <a:endParaRPr b="1"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67" name="Google Shape;667;p62"/>
            <p:cNvCxnSpPr>
              <a:stCxn id="662" idx="3"/>
              <a:endCxn id="666" idx="1"/>
            </p:cNvCxnSpPr>
            <p:nvPr/>
          </p:nvCxnSpPr>
          <p:spPr>
            <a:xfrm>
              <a:off x="3725250" y="3210497"/>
              <a:ext cx="773100" cy="3300"/>
            </a:xfrm>
            <a:prstGeom prst="bentConnector3">
              <a:avLst>
                <a:gd fmla="val 49991" name="adj1"/>
              </a:avLst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668" name="Google Shape;668;p62"/>
            <p:cNvSpPr txBox="1"/>
            <p:nvPr/>
          </p:nvSpPr>
          <p:spPr>
            <a:xfrm>
              <a:off x="3799400" y="3125170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&lt;&lt;extends&gt;&gt;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669" name="Google Shape;669;p62"/>
            <p:cNvSpPr/>
            <p:nvPr/>
          </p:nvSpPr>
          <p:spPr>
            <a:xfrm>
              <a:off x="829300" y="599475"/>
              <a:ext cx="218400" cy="211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0" name="Google Shape;670;p62"/>
            <p:cNvCxnSpPr>
              <a:stCxn id="669" idx="4"/>
            </p:cNvCxnSpPr>
            <p:nvPr/>
          </p:nvCxnSpPr>
          <p:spPr>
            <a:xfrm flipH="1">
              <a:off x="930400" y="811275"/>
              <a:ext cx="8100" cy="290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62"/>
            <p:cNvCxnSpPr/>
            <p:nvPr/>
          </p:nvCxnSpPr>
          <p:spPr>
            <a:xfrm>
              <a:off x="778000" y="966500"/>
              <a:ext cx="332400" cy="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62"/>
            <p:cNvCxnSpPr/>
            <p:nvPr/>
          </p:nvCxnSpPr>
          <p:spPr>
            <a:xfrm>
              <a:off x="930525" y="1101350"/>
              <a:ext cx="152400" cy="267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62"/>
            <p:cNvCxnSpPr/>
            <p:nvPr/>
          </p:nvCxnSpPr>
          <p:spPr>
            <a:xfrm flipH="1">
              <a:off x="776325" y="1101350"/>
              <a:ext cx="154200" cy="25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9" name="Google Shape;649;p62"/>
            <p:cNvSpPr txBox="1"/>
            <p:nvPr/>
          </p:nvSpPr>
          <p:spPr>
            <a:xfrm>
              <a:off x="648700" y="1369225"/>
              <a:ext cx="5715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Visitor</a:t>
              </a:r>
              <a:endParaRPr sz="1100"/>
            </a:p>
          </p:txBody>
        </p:sp>
        <p:cxnSp>
          <p:nvCxnSpPr>
            <p:cNvPr id="674" name="Google Shape;674;p62"/>
            <p:cNvCxnSpPr>
              <a:endCxn id="655" idx="1"/>
            </p:cNvCxnSpPr>
            <p:nvPr/>
          </p:nvCxnSpPr>
          <p:spPr>
            <a:xfrm>
              <a:off x="1223850" y="1073308"/>
              <a:ext cx="1117500" cy="15660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62"/>
            <p:cNvCxnSpPr>
              <a:endCxn id="662" idx="1"/>
            </p:cNvCxnSpPr>
            <p:nvPr/>
          </p:nvCxnSpPr>
          <p:spPr>
            <a:xfrm>
              <a:off x="1223850" y="1224797"/>
              <a:ext cx="1117500" cy="198570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6" name="Google Shape;676;p62"/>
            <p:cNvSpPr txBox="1"/>
            <p:nvPr/>
          </p:nvSpPr>
          <p:spPr>
            <a:xfrm>
              <a:off x="4875252" y="234475"/>
              <a:ext cx="5715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System</a:t>
              </a:r>
              <a:endParaRPr sz="900"/>
            </a:p>
          </p:txBody>
        </p:sp>
        <p:sp>
          <p:nvSpPr>
            <p:cNvPr id="652" name="Google Shape;652;p62"/>
            <p:cNvSpPr/>
            <p:nvPr/>
          </p:nvSpPr>
          <p:spPr>
            <a:xfrm>
              <a:off x="4469063" y="4401167"/>
              <a:ext cx="1383900" cy="475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뉴스레터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62"/>
            <p:cNvSpPr/>
            <p:nvPr/>
          </p:nvSpPr>
          <p:spPr>
            <a:xfrm>
              <a:off x="1841332" y="234478"/>
              <a:ext cx="6933000" cy="4880700"/>
            </a:xfrm>
            <a:prstGeom prst="roundRect">
              <a:avLst>
                <a:gd fmla="val 5285" name="adj"/>
              </a:avLst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62"/>
          <p:cNvSpPr/>
          <p:nvPr/>
        </p:nvSpPr>
        <p:spPr>
          <a:xfrm>
            <a:off x="7291425" y="2279250"/>
            <a:ext cx="10545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과거 논문 흐름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62"/>
          <p:cNvSpPr/>
          <p:nvPr/>
        </p:nvSpPr>
        <p:spPr>
          <a:xfrm>
            <a:off x="7291425" y="2571875"/>
            <a:ext cx="10545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최신 논문 흐름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0" name="Google Shape;680;p62"/>
          <p:cNvCxnSpPr>
            <a:stCxn id="663" idx="2"/>
            <a:endCxn id="679" idx="1"/>
          </p:cNvCxnSpPr>
          <p:nvPr/>
        </p:nvCxnSpPr>
        <p:spPr>
          <a:xfrm flipH="1" rot="-5400000">
            <a:off x="6952383" y="2340373"/>
            <a:ext cx="589200" cy="88800"/>
          </a:xfrm>
          <a:prstGeom prst="bentConnector2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1" name="Google Shape;681;p62"/>
          <p:cNvCxnSpPr>
            <a:stCxn id="663" idx="2"/>
            <a:endCxn id="678" idx="1"/>
          </p:cNvCxnSpPr>
          <p:nvPr/>
        </p:nvCxnSpPr>
        <p:spPr>
          <a:xfrm flipH="1" rot="-5400000">
            <a:off x="7098783" y="2193973"/>
            <a:ext cx="296400" cy="88800"/>
          </a:xfrm>
          <a:prstGeom prst="bentConnector2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82" name="Google Shape;682;p62"/>
          <p:cNvSpPr/>
          <p:nvPr/>
        </p:nvSpPr>
        <p:spPr>
          <a:xfrm>
            <a:off x="2409425" y="2226375"/>
            <a:ext cx="945000" cy="23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필터링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3" name="Google Shape;683;p62"/>
          <p:cNvCxnSpPr>
            <a:stCxn id="655" idx="2"/>
            <a:endCxn id="682" idx="0"/>
          </p:cNvCxnSpPr>
          <p:nvPr/>
        </p:nvCxnSpPr>
        <p:spPr>
          <a:xfrm flipH="1" rot="-5400000">
            <a:off x="2813514" y="2157906"/>
            <a:ext cx="135600" cy="1500"/>
          </a:xfrm>
          <a:prstGeom prst="bentConnector3">
            <a:avLst>
              <a:gd fmla="val 49970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84" name="Google Shape;684;p62"/>
          <p:cNvSpPr/>
          <p:nvPr/>
        </p:nvSpPr>
        <p:spPr>
          <a:xfrm>
            <a:off x="3640325" y="2237775"/>
            <a:ext cx="10038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저자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62"/>
          <p:cNvSpPr/>
          <p:nvPr/>
        </p:nvSpPr>
        <p:spPr>
          <a:xfrm>
            <a:off x="3640325" y="2571875"/>
            <a:ext cx="10038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논문 제목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62"/>
          <p:cNvSpPr/>
          <p:nvPr/>
        </p:nvSpPr>
        <p:spPr>
          <a:xfrm>
            <a:off x="3640325" y="2893975"/>
            <a:ext cx="10038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논문 abstract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7" name="Google Shape;687;p62"/>
          <p:cNvCxnSpPr>
            <a:stCxn id="682" idx="3"/>
            <a:endCxn id="684" idx="1"/>
          </p:cNvCxnSpPr>
          <p:nvPr/>
        </p:nvCxnSpPr>
        <p:spPr>
          <a:xfrm>
            <a:off x="3354425" y="2345175"/>
            <a:ext cx="285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8" name="Google Shape;688;p62"/>
          <p:cNvCxnSpPr>
            <a:stCxn id="682" idx="3"/>
            <a:endCxn id="685" idx="1"/>
          </p:cNvCxnSpPr>
          <p:nvPr/>
        </p:nvCxnSpPr>
        <p:spPr>
          <a:xfrm>
            <a:off x="3354425" y="2345175"/>
            <a:ext cx="285900" cy="33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9" name="Google Shape;689;p62"/>
          <p:cNvCxnSpPr>
            <a:stCxn id="682" idx="3"/>
            <a:endCxn id="686" idx="1"/>
          </p:cNvCxnSpPr>
          <p:nvPr/>
        </p:nvCxnSpPr>
        <p:spPr>
          <a:xfrm>
            <a:off x="3354425" y="2345175"/>
            <a:ext cx="285900" cy="65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90" name="Google Shape;690;p62"/>
          <p:cNvSpPr/>
          <p:nvPr/>
        </p:nvSpPr>
        <p:spPr>
          <a:xfrm>
            <a:off x="2164033" y="3920214"/>
            <a:ext cx="1434600" cy="38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논문 통계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1" name="Google Shape;691;p62"/>
          <p:cNvCxnSpPr>
            <a:endCxn id="690" idx="1"/>
          </p:cNvCxnSpPr>
          <p:nvPr/>
        </p:nvCxnSpPr>
        <p:spPr>
          <a:xfrm>
            <a:off x="997633" y="2002164"/>
            <a:ext cx="1166400" cy="21126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62"/>
          <p:cNvSpPr txBox="1"/>
          <p:nvPr/>
        </p:nvSpPr>
        <p:spPr>
          <a:xfrm>
            <a:off x="2880568" y="2012395"/>
            <a:ext cx="75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285F4"/>
                </a:solidFill>
              </a:rPr>
              <a:t>&lt;&lt;extends&gt;&gt;</a:t>
            </a:r>
            <a:endParaRPr sz="7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3"/>
          <p:cNvSpPr txBox="1"/>
          <p:nvPr/>
        </p:nvSpPr>
        <p:spPr>
          <a:xfrm>
            <a:off x="3117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배포 시스템 구조</a:t>
            </a:r>
            <a:endParaRPr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8" name="Google Shape;698;p6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99" name="Google Shape;6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963" y="908387"/>
            <a:ext cx="7130075" cy="39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707625" y="1697200"/>
            <a:ext cx="44304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01 </a:t>
            </a:r>
            <a:r>
              <a:rPr lang="ko" sz="4800"/>
              <a:t>Problem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idx="4294967295" type="subTitle"/>
          </p:nvPr>
        </p:nvSpPr>
        <p:spPr>
          <a:xfrm>
            <a:off x="3051375" y="2865700"/>
            <a:ext cx="5853000" cy="1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그렇기 때문에</a:t>
            </a:r>
            <a:endParaRPr b="1"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1"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논문 간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전달 요소가 존재하지 않아 흐름 파악 어렵다.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논문과 </a:t>
            </a:r>
            <a:r>
              <a:rPr b="1"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연관된 핵심 논문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찾기 어렵다.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40"/>
          <p:cNvSpPr txBox="1"/>
          <p:nvPr>
            <p:ph idx="4294967295"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Nanum Gothic"/>
                <a:ea typeface="Nanum Gothic"/>
                <a:cs typeface="Nanum Gothic"/>
                <a:sym typeface="Nanum Gothic"/>
              </a:rPr>
              <a:t>시장 조사를 통한 문제점 확인</a:t>
            </a:r>
            <a:endParaRPr b="1"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900" y="1439850"/>
            <a:ext cx="1016975" cy="20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in AUTOCRAT on ResearchGate – AutoCRAT" id="251" name="Google Shape;25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5183" y="1315501"/>
            <a:ext cx="895743" cy="438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Lens - Free &amp; Open Patent and Scholarly Search" id="252" name="Google Shape;25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550" y="1300425"/>
            <a:ext cx="895750" cy="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0" y="2409775"/>
            <a:ext cx="2916600" cy="273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0" y="4503825"/>
            <a:ext cx="1812600" cy="2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/>
          <p:nvPr/>
        </p:nvSpPr>
        <p:spPr>
          <a:xfrm rot="5400000">
            <a:off x="1406275" y="4737300"/>
            <a:ext cx="622500" cy="18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>
            <p:ph idx="4294967295" type="subTitle"/>
          </p:nvPr>
        </p:nvSpPr>
        <p:spPr>
          <a:xfrm>
            <a:off x="631625" y="1439838"/>
            <a:ext cx="65457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대표적인 논문 검색 서비스인 									를 조사함.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논문 검색 플랫폼은 </a:t>
            </a:r>
            <a:r>
              <a:rPr b="1"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논문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정보 전달에 집중하고 있다.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/>
          <p:nvPr/>
        </p:nvSpPr>
        <p:spPr>
          <a:xfrm>
            <a:off x="225750" y="225750"/>
            <a:ext cx="8692500" cy="46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설문조사를 통한 문제점 확인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3" name="Google Shape;263;p41" title="Gráfic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950" y="1264773"/>
            <a:ext cx="3963402" cy="244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124102"/>
            <a:ext cx="4106839" cy="25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444100" y="4055100"/>
            <a:ext cx="63963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설문 조사를 Reddit, Facebook Group에서 직접 진행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20년 1월 19일 ~ 20년 1월 23일 설문 진행 / 총 53개의 응답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Reddit Machine Learning 채널: </a:t>
            </a:r>
            <a:r>
              <a:rPr lang="ko" sz="800" u="sng">
                <a:solidFill>
                  <a:srgbClr val="0097A7"/>
                </a:solid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https://bit.ly/37Mcbbv</a:t>
            </a: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 / Facebook Groups: </a:t>
            </a:r>
            <a:r>
              <a:rPr lang="ko" sz="800" u="sng">
                <a:solidFill>
                  <a:srgbClr val="0097A7"/>
                </a:solidFill>
                <a:latin typeface="Nanum Gothic"/>
                <a:ea typeface="Nanum Gothic"/>
                <a:cs typeface="Nanum Gothic"/>
                <a:sym typeface="Nanum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https://bit.ly/2UerC8d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기존 문제점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>
            <a:off x="2074325" y="1670553"/>
            <a:ext cx="530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분야의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연구 흐름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을 따라잡기 힘들다.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42"/>
          <p:cNvSpPr txBox="1"/>
          <p:nvPr>
            <p:ph idx="2" type="subTitle"/>
          </p:nvPr>
        </p:nvSpPr>
        <p:spPr>
          <a:xfrm>
            <a:off x="2074325" y="3152600"/>
            <a:ext cx="67917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수많은 논문 중, 어떤 논문이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논문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인지, 어떤 논문이 관심사와 가까운지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파악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하기 힘들다.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42"/>
          <p:cNvSpPr/>
          <p:nvPr/>
        </p:nvSpPr>
        <p:spPr>
          <a:xfrm>
            <a:off x="8436650" y="-184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/>
          <p:nvPr/>
        </p:nvSpPr>
        <p:spPr>
          <a:xfrm flipH="1">
            <a:off x="8085000" y="278225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/>
          <p:nvPr/>
        </p:nvSpPr>
        <p:spPr>
          <a:xfrm flipH="1">
            <a:off x="719989" y="1456138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/>
          <p:nvPr/>
        </p:nvSpPr>
        <p:spPr>
          <a:xfrm flipH="1">
            <a:off x="720000" y="3074888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42"/>
          <p:cNvGrpSpPr/>
          <p:nvPr/>
        </p:nvGrpSpPr>
        <p:grpSpPr>
          <a:xfrm>
            <a:off x="992198" y="3347484"/>
            <a:ext cx="362223" cy="361108"/>
            <a:chOff x="3513010" y="3816134"/>
            <a:chExt cx="362223" cy="361108"/>
          </a:xfrm>
        </p:grpSpPr>
        <p:sp>
          <p:nvSpPr>
            <p:cNvPr id="278" name="Google Shape;278;p42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42"/>
          <p:cNvSpPr/>
          <p:nvPr/>
        </p:nvSpPr>
        <p:spPr>
          <a:xfrm>
            <a:off x="1002054" y="1729489"/>
            <a:ext cx="342505" cy="334191"/>
          </a:xfrm>
          <a:custGeom>
            <a:rect b="b" l="l" r="r" t="t"/>
            <a:pathLst>
              <a:path extrusionOk="0" h="10491" w="10752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/>
        </p:nvSpPr>
        <p:spPr>
          <a:xfrm>
            <a:off x="2451600" y="401580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ko"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※</a:t>
            </a:r>
            <a:r>
              <a:rPr lang="ko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2019년, arxiv.org에서 CS분야 논문만 46,514건 (모든 분야에 대해서는 약 16만건)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" name="Google Shape;284;p42"/>
          <p:cNvSpPr/>
          <p:nvPr/>
        </p:nvSpPr>
        <p:spPr>
          <a:xfrm>
            <a:off x="0" y="4416000"/>
            <a:ext cx="918300" cy="2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2"/>
          <p:cNvSpPr/>
          <p:nvPr/>
        </p:nvSpPr>
        <p:spPr>
          <a:xfrm rot="5400000">
            <a:off x="396450" y="4621650"/>
            <a:ext cx="727500" cy="3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955975" y="918050"/>
            <a:ext cx="4105500" cy="19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02 </a:t>
            </a:r>
            <a:r>
              <a:rPr lang="ko"/>
              <a:t>Solution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720000" y="1436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PaperFlow</a:t>
            </a:r>
            <a:endParaRPr/>
          </a:p>
        </p:txBody>
      </p:sp>
      <p:sp>
        <p:nvSpPr>
          <p:cNvPr id="296" name="Google Shape;296;p44"/>
          <p:cNvSpPr txBox="1"/>
          <p:nvPr>
            <p:ph idx="6" type="subTitle"/>
          </p:nvPr>
        </p:nvSpPr>
        <p:spPr>
          <a:xfrm>
            <a:off x="328650" y="2571750"/>
            <a:ext cx="8486700" cy="17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논문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이나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연구 분야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에서의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동향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대해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쉽고 빠르게 파악할 수 있는 자료를 제공하는 웹 서비스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720000" y="450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핵심 서비스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45"/>
          <p:cNvSpPr txBox="1"/>
          <p:nvPr>
            <p:ph idx="2" type="title"/>
          </p:nvPr>
        </p:nvSpPr>
        <p:spPr>
          <a:xfrm>
            <a:off x="1783229" y="2037788"/>
            <a:ext cx="268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기본 정보 열람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" name="Google Shape;303;p45"/>
          <p:cNvSpPr txBox="1"/>
          <p:nvPr>
            <p:ph idx="3" type="title"/>
          </p:nvPr>
        </p:nvSpPr>
        <p:spPr>
          <a:xfrm>
            <a:off x="4471814" y="2037788"/>
            <a:ext cx="268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논문 흐름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45"/>
          <p:cNvSpPr/>
          <p:nvPr/>
        </p:nvSpPr>
        <p:spPr>
          <a:xfrm flipH="1">
            <a:off x="2818015" y="138730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5"/>
          <p:cNvSpPr/>
          <p:nvPr/>
        </p:nvSpPr>
        <p:spPr>
          <a:xfrm flipH="1">
            <a:off x="5506549" y="138730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"/>
          <p:cNvSpPr/>
          <p:nvPr/>
        </p:nvSpPr>
        <p:spPr>
          <a:xfrm flipH="1">
            <a:off x="4230457" y="306307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5"/>
          <p:cNvSpPr txBox="1"/>
          <p:nvPr>
            <p:ph idx="5" type="title"/>
          </p:nvPr>
        </p:nvSpPr>
        <p:spPr>
          <a:xfrm>
            <a:off x="804375" y="3692926"/>
            <a:ext cx="268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연구 키워드 시각화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45"/>
          <p:cNvSpPr txBox="1"/>
          <p:nvPr>
            <p:ph idx="7" type="title"/>
          </p:nvPr>
        </p:nvSpPr>
        <p:spPr>
          <a:xfrm>
            <a:off x="3012551" y="3692926"/>
            <a:ext cx="3038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연구</a:t>
            </a: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 통계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09" name="Google Shape;309;p45"/>
          <p:cNvGrpSpPr/>
          <p:nvPr/>
        </p:nvGrpSpPr>
        <p:grpSpPr>
          <a:xfrm>
            <a:off x="2954028" y="1530621"/>
            <a:ext cx="346766" cy="333864"/>
            <a:chOff x="3950316" y="3820307"/>
            <a:chExt cx="369805" cy="353782"/>
          </a:xfrm>
        </p:grpSpPr>
        <p:sp>
          <p:nvSpPr>
            <p:cNvPr id="310" name="Google Shape;310;p45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45"/>
          <p:cNvSpPr/>
          <p:nvPr/>
        </p:nvSpPr>
        <p:spPr>
          <a:xfrm flipH="1">
            <a:off x="1839150" y="306307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45"/>
          <p:cNvGrpSpPr/>
          <p:nvPr/>
        </p:nvGrpSpPr>
        <p:grpSpPr>
          <a:xfrm>
            <a:off x="1983060" y="3208505"/>
            <a:ext cx="331144" cy="332180"/>
            <a:chOff x="852385" y="1510916"/>
            <a:chExt cx="353145" cy="351998"/>
          </a:xfrm>
        </p:grpSpPr>
        <p:sp>
          <p:nvSpPr>
            <p:cNvPr id="316" name="Google Shape;316;p45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45"/>
          <p:cNvSpPr txBox="1"/>
          <p:nvPr>
            <p:ph idx="5" type="title"/>
          </p:nvPr>
        </p:nvSpPr>
        <p:spPr>
          <a:xfrm>
            <a:off x="5506550" y="3692926"/>
            <a:ext cx="268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뉴스레터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" name="Google Shape;320;p45"/>
          <p:cNvSpPr/>
          <p:nvPr/>
        </p:nvSpPr>
        <p:spPr>
          <a:xfrm flipH="1">
            <a:off x="6541325" y="306307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45"/>
          <p:cNvGrpSpPr/>
          <p:nvPr/>
        </p:nvGrpSpPr>
        <p:grpSpPr>
          <a:xfrm>
            <a:off x="4366099" y="3208788"/>
            <a:ext cx="331611" cy="331674"/>
            <a:chOff x="5774124" y="4294550"/>
            <a:chExt cx="331611" cy="331674"/>
          </a:xfrm>
        </p:grpSpPr>
        <p:sp>
          <p:nvSpPr>
            <p:cNvPr id="322" name="Google Shape;322;p45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45"/>
          <p:cNvGrpSpPr/>
          <p:nvPr/>
        </p:nvGrpSpPr>
        <p:grpSpPr>
          <a:xfrm>
            <a:off x="5703384" y="1516770"/>
            <a:ext cx="225498" cy="361560"/>
            <a:chOff x="6264109" y="4279432"/>
            <a:chExt cx="225498" cy="361560"/>
          </a:xfrm>
        </p:grpSpPr>
        <p:sp>
          <p:nvSpPr>
            <p:cNvPr id="325" name="Google Shape;325;p45"/>
            <p:cNvSpPr/>
            <p:nvPr/>
          </p:nvSpPr>
          <p:spPr>
            <a:xfrm>
              <a:off x="6264109" y="4279432"/>
              <a:ext cx="225498" cy="361560"/>
            </a:xfrm>
            <a:custGeom>
              <a:rect b="b" l="l" r="r" t="t"/>
              <a:pathLst>
                <a:path extrusionOk="0" h="11360" w="7085">
                  <a:moveTo>
                    <a:pt x="6716" y="870"/>
                  </a:moveTo>
                  <a:cubicBezTo>
                    <a:pt x="6716" y="870"/>
                    <a:pt x="6728" y="870"/>
                    <a:pt x="6728" y="882"/>
                  </a:cubicBezTo>
                  <a:lnTo>
                    <a:pt x="6728" y="1239"/>
                  </a:lnTo>
                  <a:lnTo>
                    <a:pt x="6751" y="1239"/>
                  </a:lnTo>
                  <a:lnTo>
                    <a:pt x="6192" y="1251"/>
                  </a:lnTo>
                  <a:cubicBezTo>
                    <a:pt x="6108" y="1251"/>
                    <a:pt x="6037" y="1322"/>
                    <a:pt x="6037" y="1418"/>
                  </a:cubicBezTo>
                  <a:cubicBezTo>
                    <a:pt x="6037" y="1501"/>
                    <a:pt x="6108" y="1584"/>
                    <a:pt x="6192" y="1584"/>
                  </a:cubicBezTo>
                  <a:lnTo>
                    <a:pt x="6394" y="1584"/>
                  </a:lnTo>
                  <a:lnTo>
                    <a:pt x="6394" y="7454"/>
                  </a:lnTo>
                  <a:cubicBezTo>
                    <a:pt x="6394" y="7454"/>
                    <a:pt x="6394" y="7478"/>
                    <a:pt x="6370" y="7478"/>
                  </a:cubicBezTo>
                  <a:lnTo>
                    <a:pt x="679" y="7478"/>
                  </a:lnTo>
                  <a:cubicBezTo>
                    <a:pt x="679" y="7478"/>
                    <a:pt x="655" y="7478"/>
                    <a:pt x="655" y="7454"/>
                  </a:cubicBezTo>
                  <a:lnTo>
                    <a:pt x="655" y="1584"/>
                  </a:lnTo>
                  <a:lnTo>
                    <a:pt x="5477" y="1584"/>
                  </a:lnTo>
                  <a:cubicBezTo>
                    <a:pt x="5573" y="1584"/>
                    <a:pt x="5644" y="1501"/>
                    <a:pt x="5644" y="1418"/>
                  </a:cubicBezTo>
                  <a:cubicBezTo>
                    <a:pt x="5644" y="1322"/>
                    <a:pt x="5573" y="1251"/>
                    <a:pt x="5477" y="1251"/>
                  </a:cubicBezTo>
                  <a:lnTo>
                    <a:pt x="322" y="1251"/>
                  </a:lnTo>
                  <a:cubicBezTo>
                    <a:pt x="322" y="1251"/>
                    <a:pt x="298" y="1251"/>
                    <a:pt x="298" y="1239"/>
                  </a:cubicBezTo>
                  <a:lnTo>
                    <a:pt x="298" y="882"/>
                  </a:lnTo>
                  <a:cubicBezTo>
                    <a:pt x="298" y="882"/>
                    <a:pt x="298" y="870"/>
                    <a:pt x="322" y="870"/>
                  </a:cubicBezTo>
                  <a:close/>
                  <a:moveTo>
                    <a:pt x="5358" y="7811"/>
                  </a:moveTo>
                  <a:lnTo>
                    <a:pt x="5858" y="10335"/>
                  </a:lnTo>
                  <a:lnTo>
                    <a:pt x="3691" y="10335"/>
                  </a:lnTo>
                  <a:lnTo>
                    <a:pt x="3691" y="8371"/>
                  </a:lnTo>
                  <a:cubicBezTo>
                    <a:pt x="3691" y="8276"/>
                    <a:pt x="3620" y="8204"/>
                    <a:pt x="3537" y="8204"/>
                  </a:cubicBezTo>
                  <a:cubicBezTo>
                    <a:pt x="3441" y="8204"/>
                    <a:pt x="3370" y="8276"/>
                    <a:pt x="3370" y="8371"/>
                  </a:cubicBezTo>
                  <a:lnTo>
                    <a:pt x="3370" y="10335"/>
                  </a:lnTo>
                  <a:lnTo>
                    <a:pt x="1215" y="10335"/>
                  </a:lnTo>
                  <a:lnTo>
                    <a:pt x="1715" y="7811"/>
                  </a:lnTo>
                  <a:close/>
                  <a:moveTo>
                    <a:pt x="3549" y="1"/>
                  </a:moveTo>
                  <a:cubicBezTo>
                    <a:pt x="3453" y="1"/>
                    <a:pt x="3382" y="72"/>
                    <a:pt x="3382" y="168"/>
                  </a:cubicBezTo>
                  <a:lnTo>
                    <a:pt x="3382" y="537"/>
                  </a:lnTo>
                  <a:lnTo>
                    <a:pt x="346" y="537"/>
                  </a:lnTo>
                  <a:cubicBezTo>
                    <a:pt x="155" y="537"/>
                    <a:pt x="0" y="691"/>
                    <a:pt x="0" y="882"/>
                  </a:cubicBezTo>
                  <a:lnTo>
                    <a:pt x="0" y="1239"/>
                  </a:lnTo>
                  <a:cubicBezTo>
                    <a:pt x="0" y="1430"/>
                    <a:pt x="155" y="1584"/>
                    <a:pt x="346" y="1584"/>
                  </a:cubicBezTo>
                  <a:lnTo>
                    <a:pt x="358" y="1584"/>
                  </a:lnTo>
                  <a:lnTo>
                    <a:pt x="358" y="7454"/>
                  </a:lnTo>
                  <a:cubicBezTo>
                    <a:pt x="358" y="7645"/>
                    <a:pt x="512" y="7799"/>
                    <a:pt x="703" y="7799"/>
                  </a:cubicBezTo>
                  <a:lnTo>
                    <a:pt x="1382" y="7799"/>
                  </a:lnTo>
                  <a:lnTo>
                    <a:pt x="715" y="11157"/>
                  </a:lnTo>
                  <a:cubicBezTo>
                    <a:pt x="703" y="11252"/>
                    <a:pt x="762" y="11347"/>
                    <a:pt x="858" y="11359"/>
                  </a:cubicBezTo>
                  <a:lnTo>
                    <a:pt x="882" y="11359"/>
                  </a:lnTo>
                  <a:cubicBezTo>
                    <a:pt x="953" y="11359"/>
                    <a:pt x="1036" y="11300"/>
                    <a:pt x="1048" y="11217"/>
                  </a:cubicBezTo>
                  <a:lnTo>
                    <a:pt x="1167" y="10645"/>
                  </a:lnTo>
                  <a:lnTo>
                    <a:pt x="3382" y="10645"/>
                  </a:lnTo>
                  <a:lnTo>
                    <a:pt x="3382" y="11193"/>
                  </a:lnTo>
                  <a:cubicBezTo>
                    <a:pt x="3382" y="11288"/>
                    <a:pt x="3453" y="11359"/>
                    <a:pt x="3549" y="11359"/>
                  </a:cubicBezTo>
                  <a:cubicBezTo>
                    <a:pt x="3632" y="11359"/>
                    <a:pt x="3703" y="11288"/>
                    <a:pt x="3703" y="11193"/>
                  </a:cubicBezTo>
                  <a:lnTo>
                    <a:pt x="3703" y="10645"/>
                  </a:lnTo>
                  <a:lnTo>
                    <a:pt x="5930" y="10645"/>
                  </a:lnTo>
                  <a:lnTo>
                    <a:pt x="6049" y="11217"/>
                  </a:lnTo>
                  <a:cubicBezTo>
                    <a:pt x="6061" y="11300"/>
                    <a:pt x="6132" y="11359"/>
                    <a:pt x="6204" y="11359"/>
                  </a:cubicBezTo>
                  <a:lnTo>
                    <a:pt x="6239" y="11359"/>
                  </a:lnTo>
                  <a:cubicBezTo>
                    <a:pt x="6323" y="11336"/>
                    <a:pt x="6382" y="11252"/>
                    <a:pt x="6370" y="11157"/>
                  </a:cubicBezTo>
                  <a:lnTo>
                    <a:pt x="5704" y="7799"/>
                  </a:lnTo>
                  <a:lnTo>
                    <a:pt x="6382" y="7799"/>
                  </a:lnTo>
                  <a:cubicBezTo>
                    <a:pt x="6585" y="7799"/>
                    <a:pt x="6728" y="7645"/>
                    <a:pt x="6728" y="7454"/>
                  </a:cubicBezTo>
                  <a:lnTo>
                    <a:pt x="6728" y="1584"/>
                  </a:lnTo>
                  <a:lnTo>
                    <a:pt x="6739" y="1584"/>
                  </a:lnTo>
                  <a:cubicBezTo>
                    <a:pt x="6942" y="1584"/>
                    <a:pt x="7085" y="1430"/>
                    <a:pt x="7085" y="1239"/>
                  </a:cubicBezTo>
                  <a:lnTo>
                    <a:pt x="7085" y="882"/>
                  </a:lnTo>
                  <a:cubicBezTo>
                    <a:pt x="7085" y="691"/>
                    <a:pt x="6930" y="537"/>
                    <a:pt x="6751" y="537"/>
                  </a:cubicBezTo>
                  <a:lnTo>
                    <a:pt x="3715" y="537"/>
                  </a:lnTo>
                  <a:lnTo>
                    <a:pt x="3715" y="168"/>
                  </a:lnTo>
                  <a:cubicBezTo>
                    <a:pt x="3715" y="72"/>
                    <a:pt x="3632" y="1"/>
                    <a:pt x="3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6303129" y="4370395"/>
              <a:ext cx="146693" cy="106495"/>
            </a:xfrm>
            <a:custGeom>
              <a:rect b="b" l="l" r="r" t="t"/>
              <a:pathLst>
                <a:path extrusionOk="0" h="3346" w="4609">
                  <a:moveTo>
                    <a:pt x="3561" y="0"/>
                  </a:moveTo>
                  <a:cubicBezTo>
                    <a:pt x="3466" y="0"/>
                    <a:pt x="3394" y="72"/>
                    <a:pt x="3394" y="167"/>
                  </a:cubicBezTo>
                  <a:cubicBezTo>
                    <a:pt x="3394" y="250"/>
                    <a:pt x="3466" y="334"/>
                    <a:pt x="3561" y="334"/>
                  </a:cubicBezTo>
                  <a:lnTo>
                    <a:pt x="4049" y="334"/>
                  </a:lnTo>
                  <a:lnTo>
                    <a:pt x="2406" y="1965"/>
                  </a:lnTo>
                  <a:lnTo>
                    <a:pt x="2394" y="1965"/>
                  </a:lnTo>
                  <a:lnTo>
                    <a:pt x="2025" y="1596"/>
                  </a:lnTo>
                  <a:cubicBezTo>
                    <a:pt x="1959" y="1530"/>
                    <a:pt x="1870" y="1498"/>
                    <a:pt x="1781" y="1498"/>
                  </a:cubicBezTo>
                  <a:cubicBezTo>
                    <a:pt x="1692" y="1498"/>
                    <a:pt x="1602" y="1530"/>
                    <a:pt x="1537" y="1596"/>
                  </a:cubicBezTo>
                  <a:lnTo>
                    <a:pt x="60" y="3072"/>
                  </a:lnTo>
                  <a:cubicBezTo>
                    <a:pt x="1" y="3132"/>
                    <a:pt x="1" y="3227"/>
                    <a:pt x="60" y="3310"/>
                  </a:cubicBezTo>
                  <a:cubicBezTo>
                    <a:pt x="84" y="3334"/>
                    <a:pt x="132" y="3346"/>
                    <a:pt x="179" y="3346"/>
                  </a:cubicBezTo>
                  <a:cubicBezTo>
                    <a:pt x="227" y="3346"/>
                    <a:pt x="263" y="3334"/>
                    <a:pt x="298" y="3310"/>
                  </a:cubicBezTo>
                  <a:lnTo>
                    <a:pt x="1775" y="1834"/>
                  </a:lnTo>
                  <a:lnTo>
                    <a:pt x="1787" y="1834"/>
                  </a:lnTo>
                  <a:lnTo>
                    <a:pt x="2156" y="2203"/>
                  </a:lnTo>
                  <a:cubicBezTo>
                    <a:pt x="2215" y="2263"/>
                    <a:pt x="2311" y="2310"/>
                    <a:pt x="2394" y="2310"/>
                  </a:cubicBezTo>
                  <a:cubicBezTo>
                    <a:pt x="2477" y="2310"/>
                    <a:pt x="2573" y="2274"/>
                    <a:pt x="2632" y="2203"/>
                  </a:cubicBezTo>
                  <a:lnTo>
                    <a:pt x="4263" y="572"/>
                  </a:lnTo>
                  <a:lnTo>
                    <a:pt x="4263" y="1060"/>
                  </a:lnTo>
                  <a:cubicBezTo>
                    <a:pt x="4263" y="1143"/>
                    <a:pt x="4347" y="1227"/>
                    <a:pt x="4430" y="1227"/>
                  </a:cubicBezTo>
                  <a:cubicBezTo>
                    <a:pt x="4525" y="1227"/>
                    <a:pt x="4597" y="1143"/>
                    <a:pt x="4597" y="1060"/>
                  </a:cubicBezTo>
                  <a:lnTo>
                    <a:pt x="4597" y="167"/>
                  </a:lnTo>
                  <a:cubicBezTo>
                    <a:pt x="4609" y="72"/>
                    <a:pt x="4537" y="0"/>
                    <a:pt x="4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45"/>
          <p:cNvGrpSpPr/>
          <p:nvPr/>
        </p:nvGrpSpPr>
        <p:grpSpPr>
          <a:xfrm>
            <a:off x="6725023" y="3199549"/>
            <a:ext cx="251660" cy="350166"/>
            <a:chOff x="910723" y="1508212"/>
            <a:chExt cx="251660" cy="350166"/>
          </a:xfrm>
        </p:grpSpPr>
        <p:sp>
          <p:nvSpPr>
            <p:cNvPr id="328" name="Google Shape;328;p45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5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5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Style Thesis Defense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